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wav" ContentType="audio/x-wav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activeX/activeX3.bin" ContentType="application/vnd.ms-office.activeX"/>
  <Override PartName="/ppt/activeX/activeX3.xml" ContentType="application/vnd.ms-office.activeX+xml"/>
  <Override PartName="/ppt/activeX/activeX4.bin" ContentType="application/vnd.ms-office.activeX"/>
  <Override PartName="/ppt/activeX/activeX4.xml" ContentType="application/vnd.ms-office.activeX+xml"/>
  <Override PartName="/ppt/activeX/activeX5.bin" ContentType="application/vnd.ms-office.activeX"/>
  <Override PartName="/ppt/activeX/activeX5.xml" ContentType="application/vnd.ms-office.activeX+xml"/>
  <Override PartName="/ppt/activeX/activeX6.bin" ContentType="application/vnd.ms-office.activeX"/>
  <Override PartName="/ppt/activeX/activeX6.xml" ContentType="application/vnd.ms-office.activeX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1" r:id="rId3"/>
    <p:sldId id="297" r:id="rId4"/>
    <p:sldId id="298" r:id="rId5"/>
    <p:sldId id="299" r:id="rId6"/>
    <p:sldId id="300" r:id="rId7"/>
    <p:sldId id="256" r:id="rId8"/>
    <p:sldId id="289" r:id="rId9"/>
    <p:sldId id="326" r:id="rId10"/>
    <p:sldId id="306" r:id="rId11"/>
    <p:sldId id="307" r:id="rId12"/>
    <p:sldId id="288" r:id="rId13"/>
    <p:sldId id="292" r:id="rId14"/>
    <p:sldId id="261" r:id="rId15"/>
    <p:sldId id="296" r:id="rId16"/>
    <p:sldId id="284" r:id="rId17"/>
    <p:sldId id="283" r:id="rId18"/>
    <p:sldId id="285" r:id="rId19"/>
    <p:sldId id="273" r:id="rId20"/>
    <p:sldId id="274" r:id="rId21"/>
    <p:sldId id="308" r:id="rId22"/>
    <p:sldId id="278" r:id="rId23"/>
    <p:sldId id="262" r:id="rId24"/>
    <p:sldId id="264" r:id="rId25"/>
    <p:sldId id="279" r:id="rId26"/>
    <p:sldId id="302" r:id="rId27"/>
    <p:sldId id="271" r:id="rId28"/>
  </p:sldIdLst>
  <p:sldSz cx="9144000" cy="6858000" type="screen4x3"/>
  <p:notesSz cx="6858000" cy="9144000"/>
  <p:embeddedFontLst>
    <p:embeddedFont>
      <p:font typeface=".VnArial" panose="020B7200000000000000" pitchFamily="34" charset="0"/>
      <p:regular r:id="rId32"/>
      <p:bold r:id="rId33"/>
      <p:italic r:id="rId34"/>
      <p:boldItalic r:id="rId35"/>
    </p:embeddedFont>
    <p:embeddedFont>
      <p:font typeface="Comic Sans MS" panose="030F0702030302020204" pitchFamily="66" charset="0"/>
      <p:regular r:id="rId36"/>
      <p:bold r:id="rId37"/>
      <p:italic r:id="rId38"/>
      <p:boldItalic r:id="rId39"/>
    </p:embeddedFont>
    <p:embeddedFont>
      <p:font typeface="Tahoma" panose="020B0604030504040204" charset="0"/>
      <p:regular r:id="rId40"/>
      <p:bold r:id="rId41"/>
    </p:embeddedFont>
    <p:embeddedFont>
      <p:font typeface=".VnTimeH" panose="020B7200000000000000" charset="0"/>
      <p:regular r:id="rId42"/>
    </p:embeddedFont>
    <p:embeddedFont>
      <p:font typeface="Monotype Corsiva" panose="03010101010201010101" charset="0"/>
      <p:italic r:id="rId43"/>
    </p:embeddedFont>
  </p:embeddedFont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66CCFF"/>
    <a:srgbClr val="000066"/>
    <a:srgbClr val="FF0066"/>
    <a:srgbClr val="006600"/>
    <a:srgbClr val="FF9900"/>
    <a:srgbClr val="0000FF"/>
    <a:srgbClr val="008080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font" Target="fonts/font12.fntdata"/><Relationship Id="rId42" Type="http://schemas.openxmlformats.org/officeDocument/2006/relationships/font" Target="fonts/font11.fntdata"/><Relationship Id="rId41" Type="http://schemas.openxmlformats.org/officeDocument/2006/relationships/font" Target="fonts/font10.fntdata"/><Relationship Id="rId40" Type="http://schemas.openxmlformats.org/officeDocument/2006/relationships/font" Target="fonts/font9.fntdata"/><Relationship Id="rId4" Type="http://schemas.openxmlformats.org/officeDocument/2006/relationships/slide" Target="slides/slide2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pPr algn="r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wm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microsoft.com/office/2007/relationships/media" Target="file:///D:\MAYTINHCU\TEACH\grade%207\English%207%20(mp3)\mp3\EL7Unit%201B1.mp3" TargetMode="External"/><Relationship Id="rId2" Type="http://schemas.openxmlformats.org/officeDocument/2006/relationships/audio" Target="file:///D:\MAYTINHCU\TEACH\grade%207\English%207%20(mp3)\mp3\EL7Unit%201B1.mp3" TargetMode="Externa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control" Target="../activeX/activeX5.xml"/><Relationship Id="rId8" Type="http://schemas.openxmlformats.org/officeDocument/2006/relationships/control" Target="../activeX/activeX4.xml"/><Relationship Id="rId7" Type="http://schemas.openxmlformats.org/officeDocument/2006/relationships/image" Target="../media/image18.wmf"/><Relationship Id="rId6" Type="http://schemas.openxmlformats.org/officeDocument/2006/relationships/control" Target="../activeX/activeX3.xml"/><Relationship Id="rId5" Type="http://schemas.openxmlformats.org/officeDocument/2006/relationships/image" Target="../media/image17.wmf"/><Relationship Id="rId4" Type="http://schemas.openxmlformats.org/officeDocument/2006/relationships/control" Target="../activeX/activeX2.xml"/><Relationship Id="rId3" Type="http://schemas.openxmlformats.org/officeDocument/2006/relationships/image" Target="../media/image16.wmf"/><Relationship Id="rId2" Type="http://schemas.openxmlformats.org/officeDocument/2006/relationships/control" Target="../activeX/activeX1.xml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13.xml"/><Relationship Id="rId11" Type="http://schemas.openxmlformats.org/officeDocument/2006/relationships/control" Target="../activeX/activeX6.xml"/><Relationship Id="rId10" Type="http://schemas.openxmlformats.org/officeDocument/2006/relationships/image" Target="../media/image19.wmf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1.png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wmf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microsoft.com/office/2007/relationships/media" Target="file:///C:\My%20Documents\Youth\Millionaire\thinking.wav" TargetMode="External"/><Relationship Id="rId3" Type="http://schemas.openxmlformats.org/officeDocument/2006/relationships/audio" Target="file:///C:\My%20Documents\Youth\Millionaire\thinking.wav" TargetMode="External"/><Relationship Id="rId2" Type="http://schemas.openxmlformats.org/officeDocument/2006/relationships/image" Target="../media/image4.png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7.png"/><Relationship Id="rId3" Type="http://schemas.microsoft.com/office/2007/relationships/media" Target="file:///D:\GIAO%20AN%20DIEN%20TU%20ANH%20VAN%20LOP%207\01B06.wav" TargetMode="External"/><Relationship Id="rId2" Type="http://schemas.openxmlformats.org/officeDocument/2006/relationships/audio" Target="file:///D:\GIAO%20AN%20DIEN%20TU%20ANH%20VAN%20LOP%207\01B06.wav" TargetMode="External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microsoft.com/office/2007/relationships/media" Target="file:///D:\MAYTINHCU\TEACH\grade%207\English%207%20(mp3)\mp3\EL7Unit%201B6.mp3" TargetMode="External"/><Relationship Id="rId1" Type="http://schemas.openxmlformats.org/officeDocument/2006/relationships/audio" Target="file:///D:\MAYTINHCU\TEACH\grade%207\English%207%20(mp3)\mp3\EL7Unit%201B6.mp3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wmf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microsoft.com/office/2007/relationships/media" Target="file:///C:\My%20Documents\Youth\Millionaire\thinking.wav" TargetMode="External"/><Relationship Id="rId3" Type="http://schemas.openxmlformats.org/officeDocument/2006/relationships/audio" Target="file:///C:\My%20Documents\Youth\Millionaire\thinking.wav" TargetMode="External"/><Relationship Id="rId2" Type="http://schemas.openxmlformats.org/officeDocument/2006/relationships/image" Target="../media/image4.png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wmf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microsoft.com/office/2007/relationships/media" Target="file:///C:\My%20Documents\Youth\Millionaire\thinking.wav" TargetMode="External"/><Relationship Id="rId3" Type="http://schemas.openxmlformats.org/officeDocument/2006/relationships/audio" Target="file:///C:\My%20Documents\Youth\Millionaire\thinking.wav" TargetMode="External"/><Relationship Id="rId2" Type="http://schemas.openxmlformats.org/officeDocument/2006/relationships/image" Target="../media/image4.png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wmf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microsoft.com/office/2007/relationships/media" Target="file:///C:\My%20Documents\Youth\Millionaire\thinking.wav" TargetMode="External"/><Relationship Id="rId3" Type="http://schemas.openxmlformats.org/officeDocument/2006/relationships/audio" Target="file:///C:\My%20Documents\Youth\Millionaire\thinking.wav" TargetMode="External"/><Relationship Id="rId2" Type="http://schemas.openxmlformats.org/officeDocument/2006/relationships/image" Target="../media/image4.png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Text Box 2"/>
          <p:cNvSpPr txBox="1"/>
          <p:nvPr/>
        </p:nvSpPr>
        <p:spPr>
          <a:xfrm>
            <a:off x="1676400" y="6216650"/>
            <a:ext cx="6477000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WordArt 3"/>
          <p:cNvSpPr>
            <a:spLocks noTextEdit="1"/>
          </p:cNvSpPr>
          <p:nvPr/>
        </p:nvSpPr>
        <p:spPr>
          <a:xfrm>
            <a:off x="914400" y="1600200"/>
            <a:ext cx="7543800" cy="30480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 panose="020B7200000000000000" charset="0"/>
                <a:ea typeface=".VnTimeH" panose="020B7200000000000000" charset="0"/>
              </a:rPr>
              <a:t>Welcome to our lesson</a:t>
            </a:r>
            <a:endParaRPr lang="en-US" sz="3600" b="1">
              <a:ln w="12700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TimeH" panose="020B7200000000000000" charset="0"/>
              <a:ea typeface=".VnTimeH" panose="020B7200000000000000" charset="0"/>
            </a:endParaRPr>
          </a:p>
        </p:txBody>
      </p:sp>
      <p:sp>
        <p:nvSpPr>
          <p:cNvPr id="3076" name="WordArt 8"/>
          <p:cNvSpPr>
            <a:spLocks noTextEdit="1"/>
          </p:cNvSpPr>
          <p:nvPr/>
        </p:nvSpPr>
        <p:spPr>
          <a:xfrm>
            <a:off x="2438400" y="3048000"/>
            <a:ext cx="4419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FF99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charset="0"/>
                <a:ea typeface=".VnBahamasBH" charset="0"/>
              </a:rPr>
              <a:t>Class 7</a:t>
            </a:r>
            <a:endParaRPr lang="en-US" sz="3600" b="1">
              <a:ln w="1270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.VnBahamasBH" charset="0"/>
              <a:ea typeface=".VnBahamasBH" charset="0"/>
            </a:endParaRPr>
          </a:p>
        </p:txBody>
      </p:sp>
      <p:pic>
        <p:nvPicPr>
          <p:cNvPr id="3077" name="Picture 10" descr="Hoa trang nguy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81200" cy="1517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11" descr="Hoa trang nguy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43800" y="0"/>
            <a:ext cx="1600200" cy="1517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12" name="Rectangle 8"/>
          <p:cNvSpPr/>
          <p:nvPr/>
        </p:nvSpPr>
        <p:spPr>
          <a:xfrm>
            <a:off x="152400" y="0"/>
            <a:ext cx="8551862" cy="42465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fontAlgn="base" hangingPunct="0"/>
            <a:r>
              <a:rPr lang="en-US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lang="vi-VN" altLang="x-none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Which</a:t>
            </a:r>
            <a:r>
              <a:rPr lang="en-US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lang="vi-VN" altLang="x-none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Dùng để hỏi về sự lựa chọn</a:t>
            </a:r>
            <a:br>
              <a:rPr lang="vi-VN" altLang="x-none" b="1" dirty="0">
                <a:latin typeface="Arial" panose="020B0604020202020204" pitchFamily="34" charset="0"/>
              </a:rPr>
            </a:br>
            <a:r>
              <a:rPr lang="en-US" b="1" strike="noStrike" noProof="1" dirty="0">
                <a:latin typeface="Arial" panose="020B0604020202020204" pitchFamily="34" charset="0"/>
                <a:ea typeface="+mn-ea"/>
                <a:cs typeface="+mn-cs"/>
              </a:rPr>
              <a:t>Ex: </a:t>
            </a:r>
            <a:r>
              <a:rPr lang="vi-VN" altLang="x-none" b="1" strike="noStrike" noProof="1" dirty="0">
                <a:latin typeface="Arial" panose="020B0604020202020204" pitchFamily="34" charset="0"/>
                <a:ea typeface="+mn-ea"/>
                <a:cs typeface="+mn-cs"/>
              </a:rPr>
              <a:t>Which pen do you like? </a:t>
            </a:r>
            <a:endParaRPr lang="en-US" b="1" strike="noStrike" noProof="1" dirty="0">
              <a:latin typeface="Arial" panose="020B0604020202020204" pitchFamily="34" charset="0"/>
            </a:endParaRPr>
          </a:p>
          <a:p>
            <a:pPr eaLnBrk="0" fontAlgn="base" hangingPunct="0"/>
            <a:r>
              <a:rPr lang="en-US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lang="vi-VN" altLang="x-none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Why</a:t>
            </a:r>
            <a:r>
              <a:rPr lang="en-US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lang="vi-VN" altLang="x-none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Dùng để hỏi về lý do, nguyên nhân</a:t>
            </a:r>
            <a:br>
              <a:rPr lang="vi-VN" altLang="x-none" b="1" dirty="0">
                <a:latin typeface="Arial" panose="020B0604020202020204" pitchFamily="34" charset="0"/>
              </a:rPr>
            </a:br>
            <a:r>
              <a:rPr lang="en-US" b="1" strike="noStrike" noProof="1" dirty="0">
                <a:latin typeface="Arial" panose="020B0604020202020204" pitchFamily="34" charset="0"/>
                <a:ea typeface="+mn-ea"/>
                <a:cs typeface="+mn-cs"/>
              </a:rPr>
              <a:t>Ex: </a:t>
            </a:r>
            <a:r>
              <a:rPr lang="vi-VN" altLang="x-none" b="1" strike="noStrike" noProof="1" dirty="0">
                <a:latin typeface="Arial" panose="020B0604020202020204" pitchFamily="34" charset="0"/>
                <a:ea typeface="+mn-ea"/>
                <a:cs typeface="+mn-cs"/>
              </a:rPr>
              <a:t>Why do you buy this skirt? </a:t>
            </a:r>
            <a:endParaRPr lang="vi-VN" altLang="x-none" b="1" strike="noStrike" noProof="1" dirty="0">
              <a:latin typeface="Arial" panose="020B0604020202020204" pitchFamily="34" charset="0"/>
            </a:endParaRPr>
          </a:p>
          <a:p>
            <a:pPr eaLnBrk="0" fontAlgn="base" hangingPunct="0"/>
            <a:r>
              <a:rPr lang="en-US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lang="vi-VN" altLang="x-none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Why don’t</a:t>
            </a:r>
            <a:r>
              <a:rPr lang="en-US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lang="vi-VN" altLang="x-none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Dùng để đưa ra lời gợi ý</a:t>
            </a:r>
            <a:br>
              <a:rPr lang="vi-VN" altLang="x-none" b="1" dirty="0">
                <a:latin typeface="Arial" panose="020B0604020202020204" pitchFamily="34" charset="0"/>
              </a:rPr>
            </a:br>
            <a:r>
              <a:rPr lang="en-US" b="1" strike="noStrike" noProof="1" dirty="0">
                <a:latin typeface="Arial" panose="020B0604020202020204" pitchFamily="34" charset="0"/>
                <a:ea typeface="+mn-ea"/>
                <a:cs typeface="+mn-cs"/>
              </a:rPr>
              <a:t>Ex: </a:t>
            </a:r>
            <a:r>
              <a:rPr lang="vi-VN" altLang="x-none" b="1" strike="noStrike" noProof="1" dirty="0">
                <a:latin typeface="Arial" panose="020B0604020202020204" pitchFamily="34" charset="0"/>
                <a:ea typeface="+mn-ea"/>
                <a:cs typeface="+mn-cs"/>
              </a:rPr>
              <a:t>Why don’t you go out tonight with us? </a:t>
            </a:r>
            <a:endParaRPr lang="en-US" b="1" strike="noStrike" noProof="1" dirty="0">
              <a:latin typeface="Arial" panose="020B0604020202020204" pitchFamily="34" charset="0"/>
            </a:endParaRPr>
          </a:p>
          <a:p>
            <a:pPr eaLnBrk="0" fontAlgn="base" hangingPunct="0"/>
            <a:r>
              <a:rPr lang="en-US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lang="vi-VN" altLang="x-none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How</a:t>
            </a:r>
            <a:r>
              <a:rPr lang="en-US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lang="vi-VN" altLang="x-none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Dùng để hỏi về cách thức, đặc tính cũng như tính cách của chủ thể. </a:t>
            </a:r>
            <a:endParaRPr lang="en-US" b="1" strike="noStrike" noProof="1" dirty="0"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eaLnBrk="0" fontAlgn="base" hangingPunct="0"/>
            <a:r>
              <a:rPr lang="en-US" b="1" strike="noStrike" noProof="1" dirty="0">
                <a:latin typeface="Arial" panose="020B0604020202020204" pitchFamily="34" charset="0"/>
                <a:ea typeface="+mn-ea"/>
                <a:cs typeface="+mn-cs"/>
              </a:rPr>
              <a:t>Ex: </a:t>
            </a:r>
            <a:r>
              <a:rPr lang="vi-VN" altLang="x-none" b="1" strike="noStrike" noProof="1" dirty="0">
                <a:latin typeface="Arial" panose="020B0604020202020204" pitchFamily="34" charset="0"/>
                <a:ea typeface="+mn-ea"/>
                <a:cs typeface="+mn-cs"/>
              </a:rPr>
              <a:t>How are you?</a:t>
            </a:r>
            <a:endParaRPr lang="en-US" b="1" strike="noStrike" noProof="1" dirty="0">
              <a:latin typeface="Arial" panose="020B0604020202020204" pitchFamily="34" charset="0"/>
            </a:endParaRPr>
          </a:p>
          <a:p>
            <a:pPr eaLnBrk="0" fontAlgn="base" hangingPunct="0"/>
            <a:r>
              <a:rPr lang="en-US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lang="vi-VN" altLang="x-none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How long</a:t>
            </a:r>
            <a:r>
              <a:rPr lang="en-US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lang="vi-VN" altLang="x-none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Dùng để hỏi về thời gian</a:t>
            </a:r>
            <a:br>
              <a:rPr lang="vi-VN" altLang="x-none" b="1" dirty="0">
                <a:latin typeface="Arial" panose="020B0604020202020204" pitchFamily="34" charset="0"/>
              </a:rPr>
            </a:br>
            <a:r>
              <a:rPr lang="en-US" b="1" strike="noStrike" noProof="1" dirty="0">
                <a:latin typeface="Arial" panose="020B0604020202020204" pitchFamily="34" charset="0"/>
                <a:ea typeface="+mn-ea"/>
                <a:cs typeface="+mn-cs"/>
              </a:rPr>
              <a:t>Ex: </a:t>
            </a:r>
            <a:r>
              <a:rPr lang="vi-VN" altLang="x-none" b="1" strike="noStrike" noProof="1" dirty="0">
                <a:latin typeface="Arial" panose="020B0604020202020204" pitchFamily="34" charset="0"/>
                <a:ea typeface="+mn-ea"/>
                <a:cs typeface="+mn-cs"/>
              </a:rPr>
              <a:t>How long will you finish the task? </a:t>
            </a:r>
            <a:endParaRPr lang="en-US" b="1" strike="noStrike" noProof="1" dirty="0">
              <a:latin typeface="Arial" panose="020B0604020202020204" pitchFamily="34" charset="0"/>
            </a:endParaRPr>
          </a:p>
          <a:p>
            <a:pPr eaLnBrk="0" fontAlgn="base" hangingPunct="0"/>
            <a:r>
              <a:rPr lang="en-US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lang="vi-VN" altLang="x-none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How much/how many</a:t>
            </a:r>
            <a:r>
              <a:rPr lang="en-US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lang="vi-VN" altLang="x-none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Dùng để hỏi về số lượng: không đếm được (much), </a:t>
            </a:r>
            <a:endParaRPr lang="en-US" b="1" strike="noStrike" noProof="1" dirty="0"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eaLnBrk="0" fontAlgn="base" hangingPunct="0"/>
            <a:r>
              <a:rPr lang="vi-VN" altLang="x-none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đếm được (many):</a:t>
            </a:r>
            <a:endParaRPr lang="vi-VN" altLang="x-none" b="1" strike="noStrike" noProof="1" dirty="0"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eaLnBrk="0" fontAlgn="base" hangingPunct="0"/>
            <a:r>
              <a:rPr lang="en-US" b="1" strike="noStrike" noProof="1" dirty="0">
                <a:latin typeface="Arial" panose="020B0604020202020204" pitchFamily="34" charset="0"/>
                <a:ea typeface="+mn-ea"/>
                <a:cs typeface="+mn-cs"/>
              </a:rPr>
              <a:t>Ex: </a:t>
            </a:r>
            <a:r>
              <a:rPr lang="vi-VN" altLang="x-none" b="1" strike="noStrike" noProof="1" dirty="0">
                <a:latin typeface="Arial" panose="020B0604020202020204" pitchFamily="34" charset="0"/>
                <a:ea typeface="+mn-ea"/>
                <a:cs typeface="+mn-cs"/>
              </a:rPr>
              <a:t>How many people are there in your class? </a:t>
            </a:r>
            <a:endParaRPr lang="en-US" b="1" strike="noStrike" noProof="1" dirty="0">
              <a:latin typeface="Arial" panose="020B0604020202020204" pitchFamily="34" charset="0"/>
            </a:endParaRPr>
          </a:p>
          <a:p>
            <a:pPr eaLnBrk="0" fontAlgn="base" hangingPunct="0"/>
            <a:r>
              <a:rPr lang="vi-VN" altLang="x-none" b="1" strike="noStrike" noProof="1" dirty="0">
                <a:latin typeface="Arial" panose="020B0604020202020204" pitchFamily="34" charset="0"/>
                <a:ea typeface="+mn-ea"/>
                <a:cs typeface="+mn-cs"/>
              </a:rPr>
              <a:t>How much sugar do you need to drink? </a:t>
            </a:r>
            <a:endParaRPr lang="en-US" b="1" strike="noStrike" noProof="1" dirty="0">
              <a:latin typeface="Arial" panose="020B0604020202020204" pitchFamily="34" charset="0"/>
            </a:endParaRPr>
          </a:p>
          <a:p>
            <a:pPr eaLnBrk="0" fontAlgn="base" hangingPunct="0"/>
            <a:r>
              <a:rPr lang="en-US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lang="vi-VN" altLang="x-none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How far</a:t>
            </a:r>
            <a:r>
              <a:rPr lang="en-US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lang="vi-VN" altLang="x-none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Dùng để hỏi về khoảng cách. </a:t>
            </a:r>
            <a:endParaRPr lang="vi-VN" altLang="x-none" b="1" strike="noStrike" noProof="1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12290" name="TextBox 5"/>
          <p:cNvSpPr txBox="1"/>
          <p:nvPr/>
        </p:nvSpPr>
        <p:spPr>
          <a:xfrm>
            <a:off x="646113" y="4246563"/>
            <a:ext cx="6211887" cy="117633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How far is it from  ...............to............?</a:t>
            </a:r>
            <a:endParaRPr lang="en-US" altLang="en-US" sz="2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     It’s about ………….. kilometer (s)</a:t>
            </a:r>
            <a:endParaRPr lang="en-US" altLang="en-US" sz="2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         meter (s)</a:t>
            </a:r>
            <a:endParaRPr lang="en-US" altLang="en-US" sz="2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TextBox 7"/>
          <p:cNvSpPr txBox="1"/>
          <p:nvPr/>
        </p:nvSpPr>
        <p:spPr>
          <a:xfrm>
            <a:off x="762000" y="5422900"/>
            <a:ext cx="5715000" cy="10334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altLang="en-US" b="1" dirty="0">
                <a:latin typeface="Arial" panose="020B0604020202020204" pitchFamily="34" charset="0"/>
              </a:rPr>
              <a:t>Ex: How far is it from </a:t>
            </a:r>
            <a:r>
              <a:rPr lang="en-US" altLang="en-US" b="1" u="sng" dirty="0">
                <a:latin typeface="Arial" panose="020B0604020202020204" pitchFamily="34" charset="0"/>
              </a:rPr>
              <a:t>your house</a:t>
            </a:r>
            <a:r>
              <a:rPr lang="en-US" altLang="en-US" b="1" dirty="0">
                <a:latin typeface="Arial" panose="020B0604020202020204" pitchFamily="34" charset="0"/>
              </a:rPr>
              <a:t> to </a:t>
            </a:r>
            <a:r>
              <a:rPr lang="en-US" altLang="en-US" b="1" u="sng" dirty="0">
                <a:latin typeface="Arial" panose="020B0604020202020204" pitchFamily="34" charset="0"/>
              </a:rPr>
              <a:t>school</a:t>
            </a:r>
            <a:r>
              <a:rPr lang="en-US" altLang="en-US" b="1" dirty="0">
                <a:latin typeface="Arial" panose="020B0604020202020204" pitchFamily="34" charset="0"/>
              </a:rPr>
              <a:t> ?</a:t>
            </a:r>
            <a:endParaRPr lang="en-US" altLang="en-US" b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altLang="en-US" b="1" dirty="0">
                <a:latin typeface="Arial" panose="020B0604020202020204" pitchFamily="34" charset="0"/>
              </a:rPr>
              <a:t>        </a:t>
            </a:r>
            <a:r>
              <a:rPr lang="en-US" altLang="en-US" b="1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b="1" dirty="0">
                <a:latin typeface="Arial" panose="020B0604020202020204" pitchFamily="34" charset="0"/>
              </a:rPr>
              <a:t>It’s about  2 kilometers. </a:t>
            </a:r>
            <a:endParaRPr lang="en-US" altLang="en-US" b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altLang="en-US" b="1" dirty="0">
                <a:latin typeface="Arial" panose="020B0604020202020204" pitchFamily="34" charset="0"/>
              </a:rPr>
              <a:t>		            400 meters.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12" name="Rectangle 8"/>
          <p:cNvSpPr/>
          <p:nvPr/>
        </p:nvSpPr>
        <p:spPr>
          <a:xfrm>
            <a:off x="762000" y="2078038"/>
            <a:ext cx="7735888" cy="37131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en-US" altLang="en-US" sz="3100" dirty="0">
                <a:solidFill>
                  <a:srgbClr val="0000FF"/>
                </a:solidFill>
                <a:latin typeface="Times New Roman" panose="02020603050405020304" pitchFamily="18" charset="0"/>
              </a:rPr>
              <a:t>Miss Lien	:</a:t>
            </a:r>
            <a:r>
              <a:rPr lang="en-US" altLang="en-US" sz="3100" dirty="0">
                <a:latin typeface="Times New Roman" panose="02020603050405020304" pitchFamily="18" charset="0"/>
              </a:rPr>
              <a:t> What’s your family name, Hoa?</a:t>
            </a:r>
            <a:endParaRPr lang="en-US" altLang="en-US" sz="3100" dirty="0"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en-US" altLang="en-US" sz="3100" dirty="0">
                <a:solidFill>
                  <a:srgbClr val="9900FF"/>
                </a:solidFill>
                <a:latin typeface="Times New Roman" panose="02020603050405020304" pitchFamily="18" charset="0"/>
              </a:rPr>
              <a:t>Hoa		:</a:t>
            </a:r>
            <a:r>
              <a:rPr lang="en-US" altLang="en-US" sz="3100" dirty="0">
                <a:latin typeface="Times New Roman" panose="02020603050405020304" pitchFamily="18" charset="0"/>
              </a:rPr>
              <a:t> It’s Pham. My middle name is Thi.</a:t>
            </a:r>
            <a:endParaRPr lang="en-US" altLang="en-US" sz="3100" dirty="0"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en-US" altLang="en-US" sz="3100" dirty="0">
                <a:solidFill>
                  <a:srgbClr val="0000FF"/>
                </a:solidFill>
                <a:latin typeface="Times New Roman" panose="02020603050405020304" pitchFamily="18" charset="0"/>
              </a:rPr>
              <a:t>Miss Lien	:</a:t>
            </a:r>
            <a:r>
              <a:rPr lang="en-US" altLang="en-US" sz="3100" dirty="0">
                <a:latin typeface="Times New Roman" panose="02020603050405020304" pitchFamily="18" charset="0"/>
              </a:rPr>
              <a:t> How old are you?</a:t>
            </a:r>
            <a:endParaRPr lang="en-US" altLang="en-US" sz="3100" dirty="0"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en-US" altLang="en-US" sz="3100" dirty="0">
                <a:solidFill>
                  <a:srgbClr val="9900FF"/>
                </a:solidFill>
                <a:latin typeface="Times New Roman" panose="02020603050405020304" pitchFamily="18" charset="0"/>
              </a:rPr>
              <a:t>Hoa		:</a:t>
            </a:r>
            <a:r>
              <a:rPr lang="en-US" altLang="en-US" sz="3100" dirty="0">
                <a:latin typeface="Times New Roman" panose="02020603050405020304" pitchFamily="18" charset="0"/>
              </a:rPr>
              <a:t> I’m 13.</a:t>
            </a:r>
            <a:endParaRPr lang="en-US" altLang="en-US" sz="3100" dirty="0"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en-US" altLang="en-US" sz="3100" dirty="0">
                <a:solidFill>
                  <a:srgbClr val="0000FF"/>
                </a:solidFill>
                <a:latin typeface="Times New Roman" panose="02020603050405020304" pitchFamily="18" charset="0"/>
              </a:rPr>
              <a:t>Miss Lien	:</a:t>
            </a:r>
            <a:r>
              <a:rPr lang="en-US" altLang="en-US" sz="3100" dirty="0">
                <a:latin typeface="Times New Roman" panose="02020603050405020304" pitchFamily="18" charset="0"/>
              </a:rPr>
              <a:t> Where do you live?</a:t>
            </a:r>
            <a:endParaRPr lang="en-US" altLang="en-US" sz="3100" dirty="0"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en-US" altLang="en-US" sz="3100" dirty="0">
                <a:solidFill>
                  <a:srgbClr val="9900FF"/>
                </a:solidFill>
                <a:latin typeface="Times New Roman" panose="02020603050405020304" pitchFamily="18" charset="0"/>
              </a:rPr>
              <a:t>Hoa		:</a:t>
            </a:r>
            <a:r>
              <a:rPr lang="en-US" altLang="en-US" sz="3100" dirty="0">
                <a:latin typeface="Times New Roman" panose="02020603050405020304" pitchFamily="18" charset="0"/>
              </a:rPr>
              <a:t> 12 Tran Hung Dao street.</a:t>
            </a:r>
            <a:endParaRPr lang="en-US" altLang="en-US" sz="3100" dirty="0"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en-US" altLang="en-US" sz="3100" dirty="0">
                <a:solidFill>
                  <a:srgbClr val="0000FF"/>
                </a:solidFill>
                <a:latin typeface="Times New Roman" panose="02020603050405020304" pitchFamily="18" charset="0"/>
              </a:rPr>
              <a:t>Miss Lien	:</a:t>
            </a:r>
            <a:r>
              <a:rPr lang="en-US" altLang="en-US" sz="3100" dirty="0">
                <a:latin typeface="Times New Roman" panose="02020603050405020304" pitchFamily="18" charset="0"/>
              </a:rPr>
              <a:t> Thank you, Hoa.</a:t>
            </a:r>
            <a:endParaRPr lang="en-US" altLang="en-US" sz="31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3315" name="Rectangle 9"/>
          <p:cNvSpPr/>
          <p:nvPr/>
        </p:nvSpPr>
        <p:spPr>
          <a:xfrm>
            <a:off x="609600" y="1447800"/>
            <a:ext cx="7085013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en-US" sz="3200" b="1" u="sng" dirty="0">
                <a:latin typeface="Times New Roman" panose="02020603050405020304" pitchFamily="18" charset="0"/>
              </a:rPr>
              <a:t>1. Listen. Then practice with a partner:</a:t>
            </a:r>
            <a:endParaRPr lang="en-US" altLang="en-US" sz="3200" b="1" u="sng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1514" name="Rectangle 10"/>
          <p:cNvSpPr/>
          <p:nvPr/>
        </p:nvSpPr>
        <p:spPr>
          <a:xfrm>
            <a:off x="2794000" y="3124200"/>
            <a:ext cx="949325" cy="5651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en-US" sz="3100" u="sng" dirty="0">
                <a:solidFill>
                  <a:srgbClr val="FF0066"/>
                </a:solidFill>
                <a:latin typeface="Times New Roman" panose="02020603050405020304" pitchFamily="18" charset="0"/>
              </a:rPr>
              <a:t>How</a:t>
            </a:r>
            <a:endParaRPr lang="en-US" altLang="en-US" sz="3100" u="sng" dirty="0">
              <a:solidFill>
                <a:srgbClr val="FF0066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1515" name="Rectangle 11"/>
          <p:cNvSpPr/>
          <p:nvPr/>
        </p:nvSpPr>
        <p:spPr>
          <a:xfrm>
            <a:off x="4840288" y="2085975"/>
            <a:ext cx="2362200" cy="565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sz="31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family name</a:t>
            </a:r>
            <a:endParaRPr lang="en-US" altLang="en-US" sz="3100" u="sng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3318" name="Text Box 12"/>
          <p:cNvSpPr txBox="1"/>
          <p:nvPr/>
        </p:nvSpPr>
        <p:spPr>
          <a:xfrm>
            <a:off x="990600" y="457200"/>
            <a:ext cx="7467600" cy="576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Unit 1: BACK TO SCHOOL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 </a:t>
            </a:r>
            <a:r>
              <a:rPr lang="en-US" altLang="en-US" sz="20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Names and addresses</a:t>
            </a:r>
            <a:endParaRPr lang="en-US" altLang="en-US" sz="2000" b="1" baseline="-250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1517" name="Rectangle 13"/>
          <p:cNvSpPr/>
          <p:nvPr/>
        </p:nvSpPr>
        <p:spPr>
          <a:xfrm>
            <a:off x="2794000" y="4165600"/>
            <a:ext cx="1447800" cy="565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sz="3100" u="sng" dirty="0">
                <a:solidFill>
                  <a:srgbClr val="FF0066"/>
                </a:solidFill>
                <a:latin typeface="Times New Roman" panose="02020603050405020304" pitchFamily="18" charset="0"/>
              </a:rPr>
              <a:t>Where</a:t>
            </a:r>
            <a:endParaRPr lang="en-US" altLang="en-US" sz="3100" u="sng" dirty="0">
              <a:solidFill>
                <a:srgbClr val="FF0066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1518" name="Rectangle 14"/>
          <p:cNvSpPr/>
          <p:nvPr/>
        </p:nvSpPr>
        <p:spPr>
          <a:xfrm>
            <a:off x="2792413" y="2074863"/>
            <a:ext cx="1036637" cy="5651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en-US" sz="3100" u="sng" dirty="0">
                <a:solidFill>
                  <a:srgbClr val="FF0066"/>
                </a:solidFill>
                <a:latin typeface="Times New Roman" panose="02020603050405020304" pitchFamily="18" charset="0"/>
              </a:rPr>
              <a:t>What</a:t>
            </a:r>
            <a:endParaRPr lang="en-US" altLang="en-US" sz="3100" u="sng" dirty="0">
              <a:solidFill>
                <a:srgbClr val="FF0066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1519" name="Rectangle 15"/>
          <p:cNvSpPr/>
          <p:nvPr/>
        </p:nvSpPr>
        <p:spPr>
          <a:xfrm>
            <a:off x="5143500" y="2609850"/>
            <a:ext cx="2362200" cy="565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sz="31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middle name</a:t>
            </a:r>
            <a:endParaRPr lang="en-US" altLang="en-US" sz="3100" u="sng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2" name="EL7Unit 1B1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18338" y="884238"/>
            <a:ext cx="487362" cy="487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ANH 7 UNIT 1- B1">
            <a:hlinkClick r:id="" action="ppaction://media"/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001000" y="4038600"/>
            <a:ext cx="619125" cy="61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14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512" grpId="0"/>
      <p:bldP spid="21514" grpId="0"/>
      <p:bldP spid="21515" grpId="0"/>
      <p:bldP spid="21517" grpId="0"/>
      <p:bldP spid="21518" grpId="0"/>
      <p:bldP spid="215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34" name="Rectangle 10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1905000" cy="457200"/>
          </a:xfr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5400000" scaled="1"/>
          </a:gradFill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* Answer: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26635" name="Rectangle 11"/>
          <p:cNvSpPr>
            <a:spLocks noGrp="1"/>
          </p:cNvSpPr>
          <p:nvPr>
            <p:ph type="body" sz="half" idx="1"/>
          </p:nvPr>
        </p:nvSpPr>
        <p:spPr>
          <a:xfrm>
            <a:off x="228600" y="990600"/>
            <a:ext cx="3771900" cy="457200"/>
          </a:xfrm>
          <a:ln/>
        </p:spPr>
        <p:txBody>
          <a:bodyPr vert="horz" wrap="square" lIns="91440" tIns="45720" rIns="91440" bIns="45720" anchor="t" anchorCtr="0"/>
          <a:p>
            <a:pPr marL="609600" indent="-609600" eaLnBrk="1" hangingPunct="1">
              <a:buClrTx/>
              <a:buSzTx/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a. Who is Hoa talking to?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26636" name="Rectangle 12"/>
          <p:cNvSpPr/>
          <p:nvPr/>
        </p:nvSpPr>
        <p:spPr>
          <a:xfrm>
            <a:off x="266700" y="2286000"/>
            <a:ext cx="4572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609600" indent="-609600">
              <a:spcBef>
                <a:spcPct val="20000"/>
              </a:spcBef>
            </a:pPr>
            <a:r>
              <a:rPr lang="en-US" altLang="en-US" sz="2100" b="1" dirty="0">
                <a:latin typeface="Times New Roman" panose="02020603050405020304" pitchFamily="18" charset="0"/>
              </a:rPr>
              <a:t>b. What is Hoa’s family name?</a:t>
            </a:r>
            <a:endParaRPr lang="en-US" altLang="en-US" sz="2100" b="1" dirty="0">
              <a:latin typeface="Times New Roman" panose="02020603050405020304" pitchFamily="18" charset="0"/>
            </a:endParaRPr>
          </a:p>
        </p:txBody>
      </p:sp>
      <p:sp>
        <p:nvSpPr>
          <p:cNvPr id="26637" name="Rectangle 13"/>
          <p:cNvSpPr/>
          <p:nvPr/>
        </p:nvSpPr>
        <p:spPr>
          <a:xfrm>
            <a:off x="338138" y="3276600"/>
            <a:ext cx="4495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609600" indent="-609600">
              <a:spcBef>
                <a:spcPct val="20000"/>
              </a:spcBef>
            </a:pPr>
            <a:r>
              <a:rPr lang="en-US" altLang="en-US" sz="2100" b="1" dirty="0">
                <a:latin typeface="Times New Roman" panose="02020603050405020304" pitchFamily="18" charset="0"/>
              </a:rPr>
              <a:t>c. What is her middle name?</a:t>
            </a:r>
            <a:endParaRPr lang="en-US" altLang="en-US" sz="2100" b="1" dirty="0">
              <a:latin typeface="Times New Roman" panose="02020603050405020304" pitchFamily="18" charset="0"/>
            </a:endParaRPr>
          </a:p>
        </p:txBody>
      </p:sp>
      <p:sp>
        <p:nvSpPr>
          <p:cNvPr id="26638" name="Rectangle 14"/>
          <p:cNvSpPr/>
          <p:nvPr/>
        </p:nvSpPr>
        <p:spPr>
          <a:xfrm>
            <a:off x="457200" y="4648200"/>
            <a:ext cx="4572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609600" indent="-609600">
              <a:spcBef>
                <a:spcPct val="20000"/>
              </a:spcBef>
            </a:pPr>
            <a:r>
              <a:rPr lang="en-US" altLang="en-US" sz="2100" b="1" dirty="0">
                <a:latin typeface="Times New Roman" panose="02020603050405020304" pitchFamily="18" charset="0"/>
              </a:rPr>
              <a:t>d. Where does she live?</a:t>
            </a:r>
            <a:endParaRPr lang="en-US" altLang="en-US" sz="2100" b="1" dirty="0">
              <a:latin typeface="Times New Roman" panose="02020603050405020304" pitchFamily="18" charset="0"/>
            </a:endParaRPr>
          </a:p>
        </p:txBody>
      </p:sp>
      <p:sp>
        <p:nvSpPr>
          <p:cNvPr id="26639" name="Rectangle 15"/>
          <p:cNvSpPr/>
          <p:nvPr/>
        </p:nvSpPr>
        <p:spPr>
          <a:xfrm>
            <a:off x="338138" y="1600200"/>
            <a:ext cx="4114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609600" indent="-609600">
              <a:spcBef>
                <a:spcPct val="20000"/>
              </a:spcBef>
              <a:buFont typeface="Times New Roman" panose="02020603050405020304" pitchFamily="18" charset="0"/>
            </a:pP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Hoa talking to Miss Lien</a:t>
            </a:r>
            <a:r>
              <a:rPr lang="en-US" altLang="en-US" sz="2100" b="1" dirty="0">
                <a:latin typeface="Times New Roman" panose="02020603050405020304" pitchFamily="18" charset="0"/>
              </a:rPr>
              <a:t>.</a:t>
            </a:r>
            <a:endParaRPr lang="en-US" altLang="en-US" sz="2100" b="1" dirty="0">
              <a:latin typeface="Times New Roman" panose="02020603050405020304" pitchFamily="18" charset="0"/>
            </a:endParaRPr>
          </a:p>
        </p:txBody>
      </p:sp>
      <p:sp>
        <p:nvSpPr>
          <p:cNvPr id="26640" name="Rectangle 16"/>
          <p:cNvSpPr/>
          <p:nvPr/>
        </p:nvSpPr>
        <p:spPr>
          <a:xfrm>
            <a:off x="457200" y="2781300"/>
            <a:ext cx="38862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609600" indent="-609600">
              <a:spcBef>
                <a:spcPct val="20000"/>
              </a:spcBef>
              <a:buFont typeface="Times New Roman" panose="02020603050405020304" pitchFamily="18" charset="0"/>
            </a:pP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It’s Pham.</a:t>
            </a:r>
            <a:endParaRPr lang="en-US" altLang="en-US" sz="21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41" name="Rectangle 17"/>
          <p:cNvSpPr/>
          <p:nvPr/>
        </p:nvSpPr>
        <p:spPr>
          <a:xfrm>
            <a:off x="430213" y="3810000"/>
            <a:ext cx="3352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609600" indent="-609600">
              <a:spcBef>
                <a:spcPct val="20000"/>
              </a:spcBef>
              <a:buFont typeface="Times New Roman" panose="02020603050405020304" pitchFamily="18" charset="0"/>
            </a:pP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Her middle name is Thi.</a:t>
            </a:r>
            <a:endParaRPr lang="en-US" altLang="en-US" sz="21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42" name="Rectangle 18"/>
          <p:cNvSpPr/>
          <p:nvPr/>
        </p:nvSpPr>
        <p:spPr>
          <a:xfrm>
            <a:off x="331788" y="5399088"/>
            <a:ext cx="46482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609600" indent="-609600">
              <a:spcBef>
                <a:spcPct val="20000"/>
              </a:spcBef>
              <a:buFont typeface="Times New Roman" panose="02020603050405020304" pitchFamily="18" charset="0"/>
            </a:pP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She lives at 12 Tran Hung Dao street.</a:t>
            </a:r>
            <a:endParaRPr lang="en-US" altLang="en-US" sz="21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6635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6635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6635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39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39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59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8"/>
                  </p:tgtEl>
                </p:cond>
              </p:nextCondLst>
            </p:seq>
          </p:childTnLst>
        </p:cTn>
      </p:par>
    </p:tnLst>
    <p:bldLst>
      <p:bldP spid="26634" grpId="0" animBg="1"/>
      <p:bldP spid="26635" grpId="0" build="p"/>
      <p:bldP spid="26636" grpId="0"/>
      <p:bldP spid="26637" grpId="0"/>
      <p:bldP spid="26638" grpId="0"/>
      <p:bldP spid="26639" grpId="0"/>
      <p:bldP spid="26640" grpId="0"/>
      <p:bldP spid="26641" grpId="0"/>
      <p:bldP spid="266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536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5362" name="" r:id="rId2" imgW="906462" imgH="381000"/>
        </mc:Choice>
        <mc:Fallback>
          <p:control name="" r:id="rId2" imgW="906462" imgH="381000">
            <p:pic>
              <p:nvPicPr>
                <p:cNvPr id="0" name="TextBox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33538" y="1905000"/>
                  <a:ext cx="906462" cy="3810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63" name="" r:id="rId4" imgW="1060450" imgH="381000"/>
        </mc:Choice>
        <mc:Fallback>
          <p:control name="" r:id="rId4" imgW="1060450" imgH="381000">
            <p:pic>
              <p:nvPicPr>
                <p:cNvPr id="0" name="TextBox2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5038" y="3657600"/>
                  <a:ext cx="1060450" cy="3810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64" name="" r:id="rId6" imgW="914400" imgH="381000"/>
        </mc:Choice>
        <mc:Fallback>
          <p:control name="" r:id="rId6" imgW="914400" imgH="381000">
            <p:pic>
              <p:nvPicPr>
                <p:cNvPr id="0" name="TextBox3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86000" y="5943600"/>
                  <a:ext cx="914400" cy="3810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65" name="" r:id="rId8" imgW="1060450" imgH="381000"/>
        </mc:Choice>
        <mc:Fallback>
          <p:control name="" r:id="rId8" imgW="1060450" imgH="381000">
            <p:pic>
              <p:nvPicPr>
                <p:cNvPr id="0" name="TextBox4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20750" y="4953000"/>
                  <a:ext cx="1060450" cy="3810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66" name="" r:id="rId9" imgW="1066800" imgH="381000"/>
        </mc:Choice>
        <mc:Fallback>
          <p:control name="" r:id="rId9" imgW="1066800" imgH="381000">
            <p:pic>
              <p:nvPicPr>
                <p:cNvPr id="0" name="TextBox5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14400" y="2819400"/>
                  <a:ext cx="1066800" cy="3810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67" name="" r:id="rId11" imgW="914400" imgH="381000"/>
        </mc:Choice>
        <mc:Fallback>
          <p:control name="" r:id="rId11" imgW="914400" imgH="381000">
            <p:pic>
              <p:nvPicPr>
                <p:cNvPr id="0" name="TextBox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14400" y="1066800"/>
                  <a:ext cx="914400" cy="3810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6385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Text Box 3"/>
          <p:cNvSpPr txBox="1"/>
          <p:nvPr/>
        </p:nvSpPr>
        <p:spPr>
          <a:xfrm>
            <a:off x="990600" y="9906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Who</a:t>
            </a:r>
            <a:endParaRPr lang="en-US" altLang="en-US" sz="2400" b="1" dirty="0">
              <a:solidFill>
                <a:srgbClr val="FF0066"/>
              </a:solidFill>
              <a:latin typeface="Comic Sans MS" panose="030F0702030302020204" pitchFamily="66" charset="0"/>
              <a:ea typeface="Arial" panose="020B0604020202020204" pitchFamily="34" charset="0"/>
            </a:endParaRPr>
          </a:p>
        </p:txBody>
      </p:sp>
      <p:sp>
        <p:nvSpPr>
          <p:cNvPr id="33796" name="Text Box 4"/>
          <p:cNvSpPr txBox="1"/>
          <p:nvPr/>
        </p:nvSpPr>
        <p:spPr>
          <a:xfrm>
            <a:off x="1524000" y="19050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who</a:t>
            </a:r>
            <a:endParaRPr lang="en-US" altLang="en-US" sz="2400" b="1" dirty="0">
              <a:solidFill>
                <a:srgbClr val="FF0066"/>
              </a:solidFill>
              <a:latin typeface="Comic Sans MS" panose="030F0702030302020204" pitchFamily="66" charset="0"/>
              <a:ea typeface="Arial" panose="020B0604020202020204" pitchFamily="34" charset="0"/>
            </a:endParaRPr>
          </a:p>
        </p:txBody>
      </p:sp>
      <p:sp>
        <p:nvSpPr>
          <p:cNvPr id="33797" name="Text Box 5"/>
          <p:cNvSpPr txBox="1"/>
          <p:nvPr/>
        </p:nvSpPr>
        <p:spPr>
          <a:xfrm>
            <a:off x="990600" y="2819400"/>
            <a:ext cx="12192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Which</a:t>
            </a:r>
            <a:endParaRPr lang="en-US" altLang="en-US" sz="2400" b="1" dirty="0">
              <a:solidFill>
                <a:srgbClr val="FF0066"/>
              </a:solidFill>
              <a:latin typeface="Comic Sans MS" panose="030F0702030302020204" pitchFamily="66" charset="0"/>
              <a:ea typeface="Arial" panose="020B0604020202020204" pitchFamily="34" charset="0"/>
            </a:endParaRPr>
          </a:p>
        </p:txBody>
      </p:sp>
      <p:sp>
        <p:nvSpPr>
          <p:cNvPr id="33798" name="Text Box 6"/>
          <p:cNvSpPr txBox="1"/>
          <p:nvPr/>
        </p:nvSpPr>
        <p:spPr>
          <a:xfrm>
            <a:off x="914400" y="365760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Where</a:t>
            </a:r>
            <a:endParaRPr lang="en-US" altLang="en-US" sz="2400" b="1" dirty="0">
              <a:solidFill>
                <a:srgbClr val="FF0066"/>
              </a:solidFill>
              <a:latin typeface="Comic Sans MS" panose="030F0702030302020204" pitchFamily="66" charset="0"/>
              <a:ea typeface="Arial" panose="020B0604020202020204" pitchFamily="34" charset="0"/>
            </a:endParaRPr>
          </a:p>
        </p:txBody>
      </p:sp>
      <p:sp>
        <p:nvSpPr>
          <p:cNvPr id="33799" name="Text Box 7"/>
          <p:cNvSpPr txBox="1"/>
          <p:nvPr/>
        </p:nvSpPr>
        <p:spPr>
          <a:xfrm>
            <a:off x="914400" y="502920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Where</a:t>
            </a:r>
            <a:endParaRPr lang="en-US" altLang="en-US" sz="2400" b="1" dirty="0">
              <a:solidFill>
                <a:srgbClr val="FF0066"/>
              </a:solidFill>
              <a:latin typeface="Comic Sans MS" panose="030F0702030302020204" pitchFamily="66" charset="0"/>
              <a:ea typeface="Arial" panose="020B0604020202020204" pitchFamily="34" charset="0"/>
            </a:endParaRPr>
          </a:p>
        </p:txBody>
      </p:sp>
      <p:sp>
        <p:nvSpPr>
          <p:cNvPr id="33800" name="Text Box 8"/>
          <p:cNvSpPr txBox="1"/>
          <p:nvPr/>
        </p:nvSpPr>
        <p:spPr>
          <a:xfrm>
            <a:off x="2362200" y="5867400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How</a:t>
            </a:r>
            <a:endParaRPr lang="en-US" altLang="en-US" sz="2400" b="1" dirty="0">
              <a:solidFill>
                <a:srgbClr val="FF0066"/>
              </a:solidFill>
              <a:latin typeface="Comic Sans MS" panose="030F0702030302020204" pitchFamily="66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  <p:bldP spid="33797" grpId="0"/>
      <p:bldP spid="33798" grpId="0"/>
      <p:bldP spid="33799" grpId="0"/>
      <p:bldP spid="338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Text Box 2"/>
          <p:cNvSpPr txBox="1"/>
          <p:nvPr/>
        </p:nvSpPr>
        <p:spPr>
          <a:xfrm>
            <a:off x="533400" y="838200"/>
            <a:ext cx="3581400" cy="1981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  <a:tileRect/>
          </a:gradFill>
          <a:ln w="57150" cap="rnd" cmpd="sng">
            <a:solidFill>
              <a:srgbClr val="FF66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  <a:buClrTx/>
              <a:buFontTx/>
            </a:pPr>
            <a:endParaRPr lang="en-US" altLang="zh-CN" sz="2000" b="1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FontTx/>
            </a:pPr>
            <a:r>
              <a:rPr lang="en-US" altLang="zh-CN" sz="2000" b="1">
                <a:solidFill>
                  <a:srgbClr val="0000FF"/>
                </a:solidFill>
                <a:latin typeface="Comic Sans MS" panose="030F0702030302020204" pitchFamily="66" charset="0"/>
              </a:rPr>
              <a:t>Full name:</a:t>
            </a:r>
            <a:r>
              <a:rPr lang="en-US" altLang="zh-CN" sz="2000" b="1" i="1">
                <a:solidFill>
                  <a:srgbClr val="9900FF"/>
                </a:solidFill>
                <a:latin typeface="Comic Sans MS" panose="030F0702030302020204" pitchFamily="66" charset="0"/>
              </a:rPr>
              <a:t> Pham Thi Lan</a:t>
            </a:r>
            <a:endParaRPr lang="en-US" altLang="zh-CN" sz="2000" b="1" i="1">
              <a:solidFill>
                <a:srgbClr val="99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FontTx/>
            </a:pPr>
            <a:r>
              <a:rPr lang="en-US" altLang="zh-CN" sz="2000" b="1">
                <a:solidFill>
                  <a:srgbClr val="0000FF"/>
                </a:solidFill>
                <a:latin typeface="Comic Sans MS" panose="030F0702030302020204" pitchFamily="66" charset="0"/>
              </a:rPr>
              <a:t>Age</a:t>
            </a:r>
            <a:r>
              <a:rPr lang="en-US" altLang="zh-CN" sz="2000" b="1" i="1">
                <a:solidFill>
                  <a:srgbClr val="9900FF"/>
                </a:solidFill>
                <a:latin typeface="Comic Sans MS" panose="030F0702030302020204" pitchFamily="66" charset="0"/>
              </a:rPr>
              <a:t>	  : 16</a:t>
            </a:r>
            <a:endParaRPr lang="en-US" altLang="zh-CN" sz="2000" b="1" i="1">
              <a:solidFill>
                <a:srgbClr val="99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FontTx/>
            </a:pPr>
            <a:r>
              <a:rPr lang="en-US" altLang="zh-CN" sz="2000" b="1">
                <a:solidFill>
                  <a:srgbClr val="0000FF"/>
                </a:solidFill>
                <a:latin typeface="Comic Sans MS" panose="030F0702030302020204" pitchFamily="66" charset="0"/>
              </a:rPr>
              <a:t>Address</a:t>
            </a:r>
            <a:r>
              <a:rPr lang="en-US" altLang="zh-CN" sz="2000" b="1" i="1">
                <a:solidFill>
                  <a:srgbClr val="9900FF"/>
                </a:solidFill>
                <a:latin typeface="Comic Sans MS" panose="030F0702030302020204" pitchFamily="66" charset="0"/>
              </a:rPr>
              <a:t> : Ha Noi</a:t>
            </a:r>
            <a:endParaRPr lang="en-US" altLang="zh-CN" sz="2000" b="1" i="1">
              <a:solidFill>
                <a:srgbClr val="99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FontTx/>
            </a:pPr>
            <a:endParaRPr lang="en-US" altLang="zh-CN" sz="2000" b="1" i="1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3" name="Text Box 3"/>
          <p:cNvSpPr txBox="1"/>
          <p:nvPr/>
        </p:nvSpPr>
        <p:spPr>
          <a:xfrm>
            <a:off x="4656138" y="928688"/>
            <a:ext cx="4183062" cy="528637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  <a:tileRect/>
          </a:gradFill>
          <a:ln w="9525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ClrTx/>
              <a:buFontTx/>
            </a:pPr>
            <a:r>
              <a:rPr lang="en-US" altLang="zh-CN" sz="2800">
                <a:latin typeface="Times New Roman" panose="02020603050405020304" pitchFamily="18" charset="0"/>
              </a:rPr>
              <a:t>1. What’s her first name?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  <p:sp>
        <p:nvSpPr>
          <p:cNvPr id="15364" name="Text Box 4"/>
          <p:cNvSpPr txBox="1"/>
          <p:nvPr/>
        </p:nvSpPr>
        <p:spPr>
          <a:xfrm>
            <a:off x="4640263" y="1614488"/>
            <a:ext cx="4195762" cy="528637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  <a:tileRect/>
          </a:gradFill>
          <a:ln w="9525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ClrTx/>
              <a:buFontTx/>
            </a:pPr>
            <a:r>
              <a:rPr lang="en-US" altLang="zh-CN" sz="2800" i="1">
                <a:solidFill>
                  <a:srgbClr val="0000FF"/>
                </a:solidFill>
                <a:latin typeface="Times New Roman" panose="02020603050405020304" pitchFamily="18" charset="0"/>
              </a:rPr>
              <a:t>Her first name is Lan.</a:t>
            </a:r>
            <a:endParaRPr lang="en-US" altLang="zh-CN" sz="2800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" name="Text Box 5"/>
          <p:cNvSpPr txBox="1"/>
          <p:nvPr/>
        </p:nvSpPr>
        <p:spPr>
          <a:xfrm>
            <a:off x="4640263" y="2286000"/>
            <a:ext cx="4195762" cy="528638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  <a:tileRect/>
          </a:gradFill>
          <a:ln w="9525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ClrTx/>
              <a:buFontTx/>
            </a:pPr>
            <a:r>
              <a:rPr lang="en-US" altLang="zh-CN" sz="2800">
                <a:latin typeface="Times New Roman" panose="02020603050405020304" pitchFamily="18" charset="0"/>
              </a:rPr>
              <a:t>2. What’s her family name?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  <p:sp>
        <p:nvSpPr>
          <p:cNvPr id="15366" name="Text Box 6"/>
          <p:cNvSpPr txBox="1"/>
          <p:nvPr/>
        </p:nvSpPr>
        <p:spPr>
          <a:xfrm>
            <a:off x="4640263" y="2895600"/>
            <a:ext cx="4195762" cy="52863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  <a:tileRect/>
          </a:gradFill>
          <a:ln w="9525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ClrTx/>
              <a:buFontTx/>
            </a:pPr>
            <a:r>
              <a:rPr lang="en-US" altLang="zh-CN" sz="2800" i="1">
                <a:solidFill>
                  <a:srgbClr val="0000FF"/>
                </a:solidFill>
                <a:latin typeface="Times New Roman" panose="02020603050405020304" pitchFamily="18" charset="0"/>
              </a:rPr>
              <a:t>Her family name is Pham.</a:t>
            </a:r>
            <a:endParaRPr lang="en-US" altLang="zh-CN" sz="2800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7" name="Text Box 7"/>
          <p:cNvSpPr txBox="1"/>
          <p:nvPr/>
        </p:nvSpPr>
        <p:spPr>
          <a:xfrm>
            <a:off x="4640263" y="3581400"/>
            <a:ext cx="4195762" cy="528638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  <a:tileRect/>
          </a:gradFill>
          <a:ln w="9525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ClrTx/>
              <a:buFontTx/>
            </a:pPr>
            <a:r>
              <a:rPr lang="en-US" altLang="zh-CN" sz="2800">
                <a:latin typeface="Times New Roman" panose="02020603050405020304" pitchFamily="18" charset="0"/>
              </a:rPr>
              <a:t>3. How old is she?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  <p:sp>
        <p:nvSpPr>
          <p:cNvPr id="15368" name="Text Box 8"/>
          <p:cNvSpPr txBox="1"/>
          <p:nvPr/>
        </p:nvSpPr>
        <p:spPr>
          <a:xfrm>
            <a:off x="4640263" y="4267200"/>
            <a:ext cx="4195762" cy="52863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  <a:tileRect/>
          </a:gradFill>
          <a:ln w="9525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ClrTx/>
              <a:buFontTx/>
            </a:pPr>
            <a:r>
              <a:rPr lang="en-US" altLang="zh-CN" sz="2800" i="1">
                <a:solidFill>
                  <a:srgbClr val="0000FF"/>
                </a:solidFill>
                <a:latin typeface="Times New Roman" panose="02020603050405020304" pitchFamily="18" charset="0"/>
              </a:rPr>
              <a:t>She is sixteen years old.</a:t>
            </a:r>
            <a:endParaRPr lang="en-US" altLang="zh-CN" sz="2800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9" name="Text Box 9"/>
          <p:cNvSpPr txBox="1"/>
          <p:nvPr/>
        </p:nvSpPr>
        <p:spPr>
          <a:xfrm>
            <a:off x="4640263" y="4953000"/>
            <a:ext cx="4198937" cy="528638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  <a:tileRect/>
          </a:gradFill>
          <a:ln w="9525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ClrTx/>
              <a:buFontTx/>
            </a:pPr>
            <a:r>
              <a:rPr lang="en-US" altLang="zh-CN" sz="2800">
                <a:latin typeface="Times New Roman" panose="02020603050405020304" pitchFamily="18" charset="0"/>
              </a:rPr>
              <a:t>4. Where does she live?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  <p:sp>
        <p:nvSpPr>
          <p:cNvPr id="15370" name="Text Box 10"/>
          <p:cNvSpPr txBox="1"/>
          <p:nvPr/>
        </p:nvSpPr>
        <p:spPr>
          <a:xfrm>
            <a:off x="4716463" y="5715000"/>
            <a:ext cx="4130675" cy="52863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  <a:tileRect/>
          </a:gradFill>
          <a:ln w="9525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ClrTx/>
              <a:buFontTx/>
            </a:pPr>
            <a:r>
              <a:rPr lang="en-US" altLang="zh-CN" sz="2800" i="1">
                <a:solidFill>
                  <a:srgbClr val="0000FF"/>
                </a:solidFill>
                <a:latin typeface="Times New Roman" panose="02020603050405020304" pitchFamily="18" charset="0"/>
              </a:rPr>
              <a:t>She lives in Ha Noi.</a:t>
            </a:r>
            <a:endParaRPr lang="en-US" altLang="zh-CN" sz="2800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  <p:bldP spid="15365" grpId="0" animBg="1"/>
      <p:bldP spid="15366" grpId="0" animBg="1"/>
      <p:bldP spid="15367" grpId="0" animBg="1"/>
      <p:bldP spid="15368" grpId="0" animBg="1"/>
      <p:bldP spid="15369" grpId="0" animBg="1"/>
      <p:bldP spid="153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Text Box 2"/>
          <p:cNvSpPr txBox="1"/>
          <p:nvPr/>
        </p:nvSpPr>
        <p:spPr>
          <a:xfrm>
            <a:off x="304800" y="1066800"/>
            <a:ext cx="3962400" cy="1981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  <a:tileRect/>
          </a:gradFill>
          <a:ln w="57150" cap="rnd" cmpd="sng">
            <a:solidFill>
              <a:srgbClr val="FF66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  <a:buClrTx/>
              <a:buFontTx/>
            </a:pPr>
            <a:endParaRPr lang="en-US" altLang="zh-CN" sz="2000" b="1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FontTx/>
            </a:pPr>
            <a:r>
              <a:rPr lang="en-US" altLang="zh-CN" sz="2000" b="1">
                <a:solidFill>
                  <a:srgbClr val="0000FF"/>
                </a:solidFill>
                <a:latin typeface="Comic Sans MS" panose="030F0702030302020204" pitchFamily="66" charset="0"/>
              </a:rPr>
              <a:t>Full name:</a:t>
            </a:r>
            <a:r>
              <a:rPr lang="en-US" altLang="zh-CN" sz="2000">
                <a:latin typeface="Comic Sans MS" panose="030F0702030302020204" pitchFamily="66" charset="0"/>
              </a:rPr>
              <a:t> </a:t>
            </a:r>
            <a:r>
              <a:rPr lang="en-US" altLang="zh-CN" sz="2000" b="1" i="1">
                <a:solidFill>
                  <a:srgbClr val="9900FF"/>
                </a:solidFill>
                <a:latin typeface="Comic Sans MS" panose="030F0702030302020204" pitchFamily="66" charset="0"/>
              </a:rPr>
              <a:t>Nguyen Van Nam</a:t>
            </a:r>
            <a:endParaRPr lang="en-US" altLang="zh-CN" sz="2000" b="1" i="1">
              <a:solidFill>
                <a:srgbClr val="99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FontTx/>
            </a:pPr>
            <a:r>
              <a:rPr lang="en-US" altLang="zh-CN" sz="2000" b="1">
                <a:solidFill>
                  <a:srgbClr val="0000FF"/>
                </a:solidFill>
                <a:latin typeface="Comic Sans MS" panose="030F0702030302020204" pitchFamily="66" charset="0"/>
              </a:rPr>
              <a:t>Age	  :</a:t>
            </a:r>
            <a:r>
              <a:rPr lang="en-US" altLang="zh-CN" sz="2000">
                <a:latin typeface="Comic Sans MS" panose="030F0702030302020204" pitchFamily="66" charset="0"/>
              </a:rPr>
              <a:t> </a:t>
            </a:r>
            <a:r>
              <a:rPr lang="en-US" altLang="zh-CN" sz="2000" b="1" i="1">
                <a:solidFill>
                  <a:srgbClr val="9900FF"/>
                </a:solidFill>
                <a:latin typeface="Comic Sans MS" panose="030F0702030302020204" pitchFamily="66" charset="0"/>
              </a:rPr>
              <a:t>14</a:t>
            </a:r>
            <a:endParaRPr lang="en-US" altLang="zh-CN" sz="2000" b="1" i="1">
              <a:solidFill>
                <a:srgbClr val="99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FontTx/>
            </a:pPr>
            <a:r>
              <a:rPr lang="en-US" altLang="zh-CN" sz="2000" b="1">
                <a:solidFill>
                  <a:srgbClr val="0000FF"/>
                </a:solidFill>
                <a:latin typeface="Comic Sans MS" panose="030F0702030302020204" pitchFamily="66" charset="0"/>
              </a:rPr>
              <a:t>Address :</a:t>
            </a:r>
            <a:r>
              <a:rPr lang="en-US" altLang="zh-CN" sz="2000">
                <a:latin typeface="Comic Sans MS" panose="030F0702030302020204" pitchFamily="66" charset="0"/>
              </a:rPr>
              <a:t> </a:t>
            </a:r>
            <a:r>
              <a:rPr lang="en-US" altLang="zh-CN" sz="2000" b="1" i="1">
                <a:solidFill>
                  <a:srgbClr val="9900FF"/>
                </a:solidFill>
                <a:latin typeface="Comic Sans MS" panose="030F0702030302020204" pitchFamily="66" charset="0"/>
              </a:rPr>
              <a:t>28</a:t>
            </a:r>
            <a:r>
              <a:rPr lang="en-US" altLang="zh-CN" sz="2000" b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000" b="1" i="1">
                <a:solidFill>
                  <a:srgbClr val="9900FF"/>
                </a:solidFill>
                <a:latin typeface="Comic Sans MS" panose="030F0702030302020204" pitchFamily="66" charset="0"/>
              </a:rPr>
              <a:t>Yen</a:t>
            </a:r>
            <a:r>
              <a:rPr lang="en-US" altLang="zh-CN" sz="2000" b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000" b="1" i="1">
                <a:solidFill>
                  <a:srgbClr val="9900FF"/>
                </a:solidFill>
                <a:latin typeface="Comic Sans MS" panose="030F0702030302020204" pitchFamily="66" charset="0"/>
              </a:rPr>
              <a:t>Hoa</a:t>
            </a:r>
            <a:r>
              <a:rPr lang="en-US" altLang="zh-CN" sz="2000" b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000" b="1" i="1">
                <a:solidFill>
                  <a:srgbClr val="9900FF"/>
                </a:solidFill>
                <a:latin typeface="Comic Sans MS" panose="030F0702030302020204" pitchFamily="66" charset="0"/>
              </a:rPr>
              <a:t>street</a:t>
            </a:r>
            <a:endParaRPr lang="en-US" altLang="zh-CN" sz="2000" b="1" i="1">
              <a:solidFill>
                <a:srgbClr val="99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FontTx/>
            </a:pPr>
            <a:endParaRPr lang="en-US" altLang="zh-CN" sz="2000" b="1" i="1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6387" name="Text Box 3"/>
          <p:cNvSpPr txBox="1"/>
          <p:nvPr/>
        </p:nvSpPr>
        <p:spPr>
          <a:xfrm>
            <a:off x="304800" y="3962400"/>
            <a:ext cx="4038600" cy="1981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  <a:tileRect/>
          </a:gradFill>
          <a:ln w="57150" cap="rnd" cmpd="sng">
            <a:solidFill>
              <a:srgbClr val="FF66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  <a:buClrTx/>
              <a:buFontTx/>
            </a:pPr>
            <a:endParaRPr lang="en-US" altLang="zh-CN" sz="2000" b="1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FontTx/>
            </a:pPr>
            <a:r>
              <a:rPr lang="en-US" altLang="zh-CN" sz="2000" b="1">
                <a:solidFill>
                  <a:srgbClr val="0000FF"/>
                </a:solidFill>
                <a:latin typeface="Comic Sans MS" panose="030F0702030302020204" pitchFamily="66" charset="0"/>
              </a:rPr>
              <a:t>Full name:</a:t>
            </a:r>
            <a:r>
              <a:rPr lang="en-US" altLang="zh-CN" sz="2000">
                <a:latin typeface="Comic Sans MS" panose="030F0702030302020204" pitchFamily="66" charset="0"/>
              </a:rPr>
              <a:t> </a:t>
            </a:r>
            <a:r>
              <a:rPr lang="en-US" altLang="zh-CN" sz="2000" b="1" i="1">
                <a:solidFill>
                  <a:srgbClr val="9900FF"/>
                </a:solidFill>
                <a:latin typeface="Comic Sans MS" panose="030F0702030302020204" pitchFamily="66" charset="0"/>
              </a:rPr>
              <a:t>Le</a:t>
            </a:r>
            <a:r>
              <a:rPr lang="en-US" altLang="zh-CN" sz="2000" b="1">
                <a:solidFill>
                  <a:schemeClr val="tx2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CN" sz="2000" b="1" i="1">
                <a:solidFill>
                  <a:srgbClr val="9900FF"/>
                </a:solidFill>
                <a:latin typeface="Comic Sans MS" panose="030F0702030302020204" pitchFamily="66" charset="0"/>
              </a:rPr>
              <a:t>Bao</a:t>
            </a:r>
            <a:r>
              <a:rPr lang="en-US" altLang="zh-CN" sz="2000" b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000" b="1" i="1">
                <a:solidFill>
                  <a:srgbClr val="9900FF"/>
                </a:solidFill>
                <a:latin typeface="Comic Sans MS" panose="030F0702030302020204" pitchFamily="66" charset="0"/>
              </a:rPr>
              <a:t>Ngoc</a:t>
            </a:r>
            <a:endParaRPr lang="en-US" altLang="zh-CN" sz="2000" b="1" i="1">
              <a:solidFill>
                <a:srgbClr val="99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FontTx/>
            </a:pPr>
            <a:r>
              <a:rPr lang="en-US" altLang="zh-CN" sz="2000" b="1">
                <a:solidFill>
                  <a:srgbClr val="0000FF"/>
                </a:solidFill>
                <a:latin typeface="Comic Sans MS" panose="030F0702030302020204" pitchFamily="66" charset="0"/>
              </a:rPr>
              <a:t>Age	  :</a:t>
            </a:r>
            <a:r>
              <a:rPr lang="en-US" altLang="zh-CN" sz="2000">
                <a:latin typeface="Comic Sans MS" panose="030F0702030302020204" pitchFamily="66" charset="0"/>
              </a:rPr>
              <a:t> </a:t>
            </a:r>
            <a:r>
              <a:rPr lang="en-US" altLang="zh-CN" sz="2000" b="1" i="1">
                <a:solidFill>
                  <a:srgbClr val="9900FF"/>
                </a:solidFill>
                <a:latin typeface="Comic Sans MS" panose="030F0702030302020204" pitchFamily="66" charset="0"/>
              </a:rPr>
              <a:t>17</a:t>
            </a:r>
            <a:endParaRPr lang="en-US" altLang="zh-CN" sz="2000" b="1" i="1">
              <a:solidFill>
                <a:srgbClr val="99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FontTx/>
            </a:pPr>
            <a:r>
              <a:rPr lang="en-US" altLang="zh-CN" sz="2000" b="1">
                <a:solidFill>
                  <a:srgbClr val="0000FF"/>
                </a:solidFill>
                <a:latin typeface="Comic Sans MS" panose="030F0702030302020204" pitchFamily="66" charset="0"/>
              </a:rPr>
              <a:t>Address :</a:t>
            </a:r>
            <a:r>
              <a:rPr lang="en-US" altLang="zh-CN" sz="2000" b="1" i="1">
                <a:solidFill>
                  <a:srgbClr val="9900FF"/>
                </a:solidFill>
                <a:latin typeface="Comic Sans MS" panose="030F0702030302020204" pitchFamily="66" charset="0"/>
              </a:rPr>
              <a:t>5</a:t>
            </a:r>
            <a:r>
              <a:rPr lang="en-US" altLang="zh-CN" sz="2000" b="1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000" b="1" i="1">
                <a:solidFill>
                  <a:srgbClr val="9900FF"/>
                </a:solidFill>
                <a:latin typeface="Comic Sans MS" panose="030F0702030302020204" pitchFamily="66" charset="0"/>
              </a:rPr>
              <a:t>Yen</a:t>
            </a:r>
            <a:r>
              <a:rPr lang="en-US" altLang="zh-CN" sz="2000" b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000" b="1" i="1">
                <a:solidFill>
                  <a:srgbClr val="9900FF"/>
                </a:solidFill>
                <a:latin typeface="Comic Sans MS" panose="030F0702030302020204" pitchFamily="66" charset="0"/>
              </a:rPr>
              <a:t>Thinh</a:t>
            </a:r>
            <a:r>
              <a:rPr lang="en-US" altLang="zh-CN" sz="2000" b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000" b="1" i="1">
                <a:solidFill>
                  <a:srgbClr val="9900FF"/>
                </a:solidFill>
                <a:latin typeface="Comic Sans MS" panose="030F0702030302020204" pitchFamily="66" charset="0"/>
              </a:rPr>
              <a:t>Street</a:t>
            </a:r>
            <a:endParaRPr lang="en-US" altLang="zh-CN" sz="2000" b="1" i="1">
              <a:solidFill>
                <a:srgbClr val="99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FontTx/>
            </a:pPr>
            <a:endParaRPr lang="en-US" altLang="zh-CN" sz="2000" b="1" i="1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6388" name="Text Box 4"/>
          <p:cNvSpPr txBox="1"/>
          <p:nvPr/>
        </p:nvSpPr>
        <p:spPr>
          <a:xfrm>
            <a:off x="4876800" y="1066800"/>
            <a:ext cx="3886200" cy="1981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  <a:tileRect/>
          </a:gradFill>
          <a:ln w="57150" cap="rnd" cmpd="sng">
            <a:solidFill>
              <a:srgbClr val="FF66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  <a:buClrTx/>
              <a:buFontTx/>
            </a:pPr>
            <a:endParaRPr lang="en-US" altLang="zh-CN" sz="2000" b="1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FontTx/>
            </a:pPr>
            <a:r>
              <a:rPr lang="en-US" altLang="zh-CN" sz="2000" b="1">
                <a:solidFill>
                  <a:srgbClr val="0000FF"/>
                </a:solidFill>
                <a:latin typeface="Comic Sans MS" panose="030F0702030302020204" pitchFamily="66" charset="0"/>
              </a:rPr>
              <a:t>Full name:</a:t>
            </a:r>
            <a:r>
              <a:rPr lang="en-US" altLang="zh-CN" sz="2000">
                <a:latin typeface="Comic Sans MS" panose="030F0702030302020204" pitchFamily="66" charset="0"/>
              </a:rPr>
              <a:t> </a:t>
            </a:r>
            <a:r>
              <a:rPr lang="en-US" altLang="zh-CN" sz="2000" b="1" i="1">
                <a:solidFill>
                  <a:srgbClr val="9900FF"/>
                </a:solidFill>
                <a:latin typeface="Comic Sans MS" panose="030F0702030302020204" pitchFamily="66" charset="0"/>
              </a:rPr>
              <a:t>Tran</a:t>
            </a:r>
            <a:r>
              <a:rPr lang="en-US" altLang="zh-CN" sz="2000" b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000" b="1" i="1">
                <a:solidFill>
                  <a:srgbClr val="9900FF"/>
                </a:solidFill>
                <a:latin typeface="Comic Sans MS" panose="030F0702030302020204" pitchFamily="66" charset="0"/>
              </a:rPr>
              <a:t>Thi</a:t>
            </a:r>
            <a:r>
              <a:rPr lang="en-US" altLang="zh-CN" sz="2000" b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000" b="1" i="1">
                <a:solidFill>
                  <a:srgbClr val="9900FF"/>
                </a:solidFill>
                <a:latin typeface="Comic Sans MS" panose="030F0702030302020204" pitchFamily="66" charset="0"/>
              </a:rPr>
              <a:t>Lan</a:t>
            </a:r>
            <a:r>
              <a:rPr lang="en-US" altLang="zh-CN" sz="2000" b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endParaRPr lang="en-US" altLang="zh-CN" sz="2000" b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FontTx/>
            </a:pPr>
            <a:r>
              <a:rPr lang="en-US" altLang="zh-CN" sz="2000" b="1">
                <a:solidFill>
                  <a:srgbClr val="0000FF"/>
                </a:solidFill>
                <a:latin typeface="Comic Sans MS" panose="030F0702030302020204" pitchFamily="66" charset="0"/>
              </a:rPr>
              <a:t>Age</a:t>
            </a:r>
            <a:r>
              <a:rPr lang="en-US" altLang="zh-CN" sz="2000" b="1">
                <a:solidFill>
                  <a:schemeClr val="tx2"/>
                </a:solidFill>
                <a:latin typeface="Comic Sans MS" panose="030F0702030302020204" pitchFamily="66" charset="0"/>
              </a:rPr>
              <a:t>	  </a:t>
            </a:r>
            <a:r>
              <a:rPr lang="en-US" altLang="zh-CN" sz="2000" b="1">
                <a:solidFill>
                  <a:srgbClr val="0000FF"/>
                </a:solidFill>
                <a:latin typeface="Comic Sans MS" panose="030F0702030302020204" pitchFamily="66" charset="0"/>
              </a:rPr>
              <a:t>:</a:t>
            </a:r>
            <a:r>
              <a:rPr lang="en-US" altLang="zh-CN" sz="2000">
                <a:latin typeface="Comic Sans MS" panose="030F0702030302020204" pitchFamily="66" charset="0"/>
              </a:rPr>
              <a:t> </a:t>
            </a:r>
            <a:r>
              <a:rPr lang="en-US" altLang="zh-CN" sz="2000" b="1" i="1">
                <a:solidFill>
                  <a:srgbClr val="9900FF"/>
                </a:solidFill>
                <a:latin typeface="Comic Sans MS" panose="030F0702030302020204" pitchFamily="66" charset="0"/>
              </a:rPr>
              <a:t>13</a:t>
            </a:r>
            <a:endParaRPr lang="en-US" altLang="zh-CN" sz="2000" b="1" i="1">
              <a:solidFill>
                <a:srgbClr val="99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FontTx/>
            </a:pPr>
            <a:r>
              <a:rPr lang="en-US" altLang="zh-CN" sz="2000" b="1">
                <a:solidFill>
                  <a:srgbClr val="0000FF"/>
                </a:solidFill>
                <a:latin typeface="Comic Sans MS" panose="030F0702030302020204" pitchFamily="66" charset="0"/>
              </a:rPr>
              <a:t>Address :</a:t>
            </a:r>
            <a:r>
              <a:rPr lang="en-US" altLang="zh-CN" sz="2000" b="1" i="1">
                <a:solidFill>
                  <a:srgbClr val="9900FF"/>
                </a:solidFill>
                <a:latin typeface="Comic Sans MS" panose="030F0702030302020204" pitchFamily="66" charset="0"/>
              </a:rPr>
              <a:t>7</a:t>
            </a:r>
            <a:r>
              <a:rPr lang="en-US" altLang="zh-CN" sz="2000" b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000" b="1" i="1">
                <a:solidFill>
                  <a:srgbClr val="9900FF"/>
                </a:solidFill>
                <a:latin typeface="Comic Sans MS" panose="030F0702030302020204" pitchFamily="66" charset="0"/>
              </a:rPr>
              <a:t>Yen</a:t>
            </a:r>
            <a:r>
              <a:rPr lang="en-US" altLang="zh-CN" sz="2000" b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000" b="1" i="1">
                <a:solidFill>
                  <a:srgbClr val="9900FF"/>
                </a:solidFill>
                <a:latin typeface="Comic Sans MS" panose="030F0702030302020204" pitchFamily="66" charset="0"/>
              </a:rPr>
              <a:t>Ninh</a:t>
            </a:r>
            <a:r>
              <a:rPr lang="en-US" altLang="zh-CN" sz="2000" b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000" b="1" i="1">
                <a:solidFill>
                  <a:srgbClr val="9900FF"/>
                </a:solidFill>
                <a:latin typeface="Comic Sans MS" panose="030F0702030302020204" pitchFamily="66" charset="0"/>
              </a:rPr>
              <a:t>Street</a:t>
            </a:r>
            <a:endParaRPr lang="en-US" altLang="zh-CN" sz="2000" b="1" i="1">
              <a:solidFill>
                <a:srgbClr val="99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FontTx/>
            </a:pPr>
            <a:endParaRPr lang="en-US" altLang="zh-CN" sz="2000" b="1" i="1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6389" name="Text Box 5"/>
          <p:cNvSpPr txBox="1"/>
          <p:nvPr/>
        </p:nvSpPr>
        <p:spPr>
          <a:xfrm>
            <a:off x="4876800" y="3962400"/>
            <a:ext cx="3886200" cy="1981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  <a:tileRect/>
          </a:gradFill>
          <a:ln w="57150" cap="rnd" cmpd="sng">
            <a:solidFill>
              <a:srgbClr val="FF66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  <a:buClrTx/>
              <a:buFontTx/>
            </a:pPr>
            <a:endParaRPr lang="en-US" altLang="zh-CN" sz="2000" b="1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FontTx/>
            </a:pPr>
            <a:r>
              <a:rPr lang="en-US" altLang="zh-CN" sz="2000" b="1">
                <a:solidFill>
                  <a:srgbClr val="0000FF"/>
                </a:solidFill>
                <a:latin typeface="Comic Sans MS" panose="030F0702030302020204" pitchFamily="66" charset="0"/>
              </a:rPr>
              <a:t>Full name:</a:t>
            </a:r>
            <a:r>
              <a:rPr lang="en-US" altLang="zh-CN" sz="2000">
                <a:latin typeface="Comic Sans MS" panose="030F0702030302020204" pitchFamily="66" charset="0"/>
              </a:rPr>
              <a:t> </a:t>
            </a:r>
            <a:r>
              <a:rPr lang="en-US" altLang="zh-CN" sz="2000" b="1" i="1">
                <a:solidFill>
                  <a:srgbClr val="9900FF"/>
                </a:solidFill>
                <a:latin typeface="Comic Sans MS" panose="030F0702030302020204" pitchFamily="66" charset="0"/>
              </a:rPr>
              <a:t>Vo</a:t>
            </a:r>
            <a:r>
              <a:rPr lang="en-US" altLang="zh-CN" sz="2000" b="1">
                <a:solidFill>
                  <a:schemeClr val="tx2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CN" sz="2000" b="1" i="1">
                <a:solidFill>
                  <a:srgbClr val="9900FF"/>
                </a:solidFill>
                <a:latin typeface="Comic Sans MS" panose="030F0702030302020204" pitchFamily="66" charset="0"/>
              </a:rPr>
              <a:t>Quang</a:t>
            </a:r>
            <a:r>
              <a:rPr lang="en-US" altLang="zh-CN" sz="2000" b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000" b="1" i="1">
                <a:solidFill>
                  <a:srgbClr val="9900FF"/>
                </a:solidFill>
                <a:latin typeface="Comic Sans MS" panose="030F0702030302020204" pitchFamily="66" charset="0"/>
              </a:rPr>
              <a:t>Huy</a:t>
            </a:r>
            <a:r>
              <a:rPr lang="en-US" altLang="zh-CN" sz="2000" b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endParaRPr lang="en-US" altLang="zh-CN" sz="2000" b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FontTx/>
            </a:pPr>
            <a:r>
              <a:rPr lang="en-US" altLang="zh-CN" sz="2000" b="1">
                <a:solidFill>
                  <a:srgbClr val="0000FF"/>
                </a:solidFill>
                <a:latin typeface="Comic Sans MS" panose="030F0702030302020204" pitchFamily="66" charset="0"/>
              </a:rPr>
              <a:t>Age	  :</a:t>
            </a:r>
            <a:r>
              <a:rPr lang="en-US" altLang="zh-CN" sz="2000" b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000" b="1" i="1">
                <a:solidFill>
                  <a:srgbClr val="9900FF"/>
                </a:solidFill>
                <a:latin typeface="Comic Sans MS" panose="030F0702030302020204" pitchFamily="66" charset="0"/>
              </a:rPr>
              <a:t>15</a:t>
            </a:r>
            <a:endParaRPr lang="en-US" altLang="zh-CN" sz="2000" b="1" i="1">
              <a:solidFill>
                <a:srgbClr val="99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FontTx/>
            </a:pPr>
            <a:r>
              <a:rPr lang="en-US" altLang="zh-CN" sz="2000" b="1">
                <a:solidFill>
                  <a:srgbClr val="0000FF"/>
                </a:solidFill>
                <a:latin typeface="Comic Sans MS" panose="030F0702030302020204" pitchFamily="66" charset="0"/>
              </a:rPr>
              <a:t>Address </a:t>
            </a:r>
            <a:r>
              <a:rPr lang="en-US" altLang="zh-CN" sz="2000">
                <a:latin typeface="Comic Sans MS" panose="030F0702030302020204" pitchFamily="66" charset="0"/>
              </a:rPr>
              <a:t> :</a:t>
            </a:r>
            <a:r>
              <a:rPr lang="en-US" altLang="zh-CN" sz="2000" b="1" i="1">
                <a:solidFill>
                  <a:srgbClr val="9900FF"/>
                </a:solidFill>
                <a:latin typeface="Comic Sans MS" panose="030F0702030302020204" pitchFamily="66" charset="0"/>
              </a:rPr>
              <a:t>8</a:t>
            </a:r>
            <a:r>
              <a:rPr lang="en-US" altLang="zh-CN" sz="2000" b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000" b="1" i="1">
                <a:solidFill>
                  <a:srgbClr val="9900FF"/>
                </a:solidFill>
                <a:latin typeface="Comic Sans MS" panose="030F0702030302020204" pitchFamily="66" charset="0"/>
              </a:rPr>
              <a:t>Tran</a:t>
            </a:r>
            <a:r>
              <a:rPr lang="en-US" altLang="zh-CN" sz="2000" b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000" b="1" i="1">
                <a:solidFill>
                  <a:srgbClr val="9900FF"/>
                </a:solidFill>
                <a:latin typeface="Comic Sans MS" panose="030F0702030302020204" pitchFamily="66" charset="0"/>
              </a:rPr>
              <a:t>Phu</a:t>
            </a:r>
            <a:r>
              <a:rPr lang="en-US" altLang="zh-CN" sz="2000" b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000" b="1" i="1">
                <a:solidFill>
                  <a:srgbClr val="9900FF"/>
                </a:solidFill>
                <a:latin typeface="Comic Sans MS" panose="030F0702030302020204" pitchFamily="66" charset="0"/>
              </a:rPr>
              <a:t>street</a:t>
            </a:r>
            <a:endParaRPr lang="en-US" altLang="zh-CN" sz="2000" b="1" i="1">
              <a:solidFill>
                <a:srgbClr val="99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FontTx/>
            </a:pPr>
            <a:endParaRPr lang="en-US" altLang="zh-CN" sz="2000" b="1" i="1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8438" name="Text Box 6"/>
          <p:cNvSpPr txBox="1"/>
          <p:nvPr/>
        </p:nvSpPr>
        <p:spPr>
          <a:xfrm>
            <a:off x="990600" y="457200"/>
            <a:ext cx="21336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Group 1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8439" name="Text Box 7"/>
          <p:cNvSpPr txBox="1"/>
          <p:nvPr/>
        </p:nvSpPr>
        <p:spPr>
          <a:xfrm>
            <a:off x="5867400" y="457200"/>
            <a:ext cx="21336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Group 2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8440" name="Text Box 8"/>
          <p:cNvSpPr txBox="1"/>
          <p:nvPr/>
        </p:nvSpPr>
        <p:spPr>
          <a:xfrm>
            <a:off x="1066800" y="3352800"/>
            <a:ext cx="21336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Group 3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8441" name="Text Box 9"/>
          <p:cNvSpPr txBox="1"/>
          <p:nvPr/>
        </p:nvSpPr>
        <p:spPr>
          <a:xfrm>
            <a:off x="6019800" y="3276600"/>
            <a:ext cx="21336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Group 4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/>
      <p:bldP spid="16388" grpId="0" animBg="1"/>
      <p:bldP spid="1638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18495" name="Group 63"/>
          <p:cNvGraphicFramePr>
            <a:graphicFrameLocks noGrp="1"/>
          </p:cNvGraphicFramePr>
          <p:nvPr>
            <p:ph idx="1"/>
          </p:nvPr>
        </p:nvGraphicFramePr>
        <p:xfrm>
          <a:off x="304800" y="533400"/>
          <a:ext cx="8534400" cy="3238500"/>
        </p:xfrm>
        <a:graphic>
          <a:graphicData uri="http://schemas.openxmlformats.org/drawingml/2006/table">
            <a:tbl>
              <a:tblPr/>
              <a:tblGrid>
                <a:gridCol w="1600200"/>
                <a:gridCol w="1524000"/>
                <a:gridCol w="1600200"/>
                <a:gridCol w="3810000"/>
              </a:tblGrid>
              <a:tr h="1030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Age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Class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Address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485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267200"/>
            <a:ext cx="2438400" cy="209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62" name="AutoShape 30"/>
          <p:cNvSpPr/>
          <p:nvPr/>
        </p:nvSpPr>
        <p:spPr>
          <a:xfrm>
            <a:off x="0" y="4267200"/>
            <a:ext cx="3962400" cy="609600"/>
          </a:xfrm>
          <a:prstGeom prst="wedgeEllipseCallout">
            <a:avLst>
              <a:gd name="adj1" fmla="val 37139"/>
              <a:gd name="adj2" fmla="val 119273"/>
            </a:avLst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en-US" altLang="en-US" sz="2000" b="1" dirty="0">
                <a:latin typeface="Comic Sans MS" panose="030F0702030302020204" pitchFamily="66" charset="0"/>
              </a:rPr>
              <a:t>What’s your name?</a:t>
            </a:r>
            <a:endParaRPr lang="en-US" altLang="en-US" sz="2000" b="1" dirty="0">
              <a:latin typeface="Comic Sans MS" panose="030F0702030302020204" pitchFamily="66" charset="0"/>
              <a:ea typeface="Arial" panose="020B0604020202020204" pitchFamily="34" charset="0"/>
            </a:endParaRPr>
          </a:p>
        </p:txBody>
      </p:sp>
      <p:sp>
        <p:nvSpPr>
          <p:cNvPr id="18463" name="AutoShape 31"/>
          <p:cNvSpPr/>
          <p:nvPr/>
        </p:nvSpPr>
        <p:spPr>
          <a:xfrm>
            <a:off x="5410200" y="4191000"/>
            <a:ext cx="3429000" cy="609600"/>
          </a:xfrm>
          <a:prstGeom prst="wedgeEllipseCallout">
            <a:avLst>
              <a:gd name="adj1" fmla="val -50648"/>
              <a:gd name="adj2" fmla="val 126042"/>
            </a:avLst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en-US" altLang="en-US" sz="2000" b="1" dirty="0">
                <a:latin typeface="Comic Sans MS" panose="030F0702030302020204" pitchFamily="66" charset="0"/>
              </a:rPr>
              <a:t>My name is Lan</a:t>
            </a:r>
            <a:endParaRPr lang="en-US" altLang="en-US" sz="2000" b="1" dirty="0">
              <a:latin typeface="Comic Sans MS" panose="030F0702030302020204" pitchFamily="66" charset="0"/>
              <a:ea typeface="Arial" panose="020B0604020202020204" pitchFamily="34" charset="0"/>
            </a:endParaRPr>
          </a:p>
        </p:txBody>
      </p:sp>
      <p:sp>
        <p:nvSpPr>
          <p:cNvPr id="18464" name="AutoShape 32"/>
          <p:cNvSpPr/>
          <p:nvPr/>
        </p:nvSpPr>
        <p:spPr>
          <a:xfrm>
            <a:off x="0" y="4267200"/>
            <a:ext cx="3962400" cy="609600"/>
          </a:xfrm>
          <a:prstGeom prst="wedgeEllipseCallout">
            <a:avLst>
              <a:gd name="adj1" fmla="val 37139"/>
              <a:gd name="adj2" fmla="val 144273"/>
            </a:avLst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en-US" altLang="en-US" sz="2000" b="1" dirty="0">
                <a:latin typeface="Comic Sans MS" panose="030F0702030302020204" pitchFamily="66" charset="0"/>
              </a:rPr>
              <a:t>How old are you ?</a:t>
            </a:r>
            <a:endParaRPr lang="en-US" altLang="en-US" sz="2000" b="1" dirty="0">
              <a:latin typeface="Comic Sans MS" panose="030F0702030302020204" pitchFamily="66" charset="0"/>
              <a:ea typeface="Arial" panose="020B0604020202020204" pitchFamily="34" charset="0"/>
            </a:endParaRPr>
          </a:p>
        </p:txBody>
      </p:sp>
      <p:sp>
        <p:nvSpPr>
          <p:cNvPr id="18465" name="AutoShape 33"/>
          <p:cNvSpPr/>
          <p:nvPr/>
        </p:nvSpPr>
        <p:spPr>
          <a:xfrm>
            <a:off x="5410200" y="4191000"/>
            <a:ext cx="3429000" cy="609600"/>
          </a:xfrm>
          <a:prstGeom prst="wedgeEllipseCallout">
            <a:avLst>
              <a:gd name="adj1" fmla="val -53102"/>
              <a:gd name="adj2" fmla="val 138282"/>
            </a:avLst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en-US" altLang="en-US" sz="2000" b="1" dirty="0">
                <a:latin typeface="Comic Sans MS" panose="030F0702030302020204" pitchFamily="66" charset="0"/>
              </a:rPr>
              <a:t>I am 13 years old</a:t>
            </a:r>
            <a:endParaRPr lang="en-US" altLang="en-US" sz="2000" b="1" dirty="0">
              <a:latin typeface="Comic Sans MS" panose="030F0702030302020204" pitchFamily="66" charset="0"/>
              <a:ea typeface="Arial" panose="020B0604020202020204" pitchFamily="34" charset="0"/>
            </a:endParaRPr>
          </a:p>
        </p:txBody>
      </p:sp>
      <p:sp>
        <p:nvSpPr>
          <p:cNvPr id="18466" name="AutoShape 34"/>
          <p:cNvSpPr/>
          <p:nvPr/>
        </p:nvSpPr>
        <p:spPr>
          <a:xfrm>
            <a:off x="0" y="4114800"/>
            <a:ext cx="4648200" cy="762000"/>
          </a:xfrm>
          <a:prstGeom prst="wedgeEllipseCallout">
            <a:avLst>
              <a:gd name="adj1" fmla="val 24352"/>
              <a:gd name="adj2" fmla="val 104167"/>
            </a:avLst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en-US" altLang="en-US" sz="2000" b="1" dirty="0">
                <a:latin typeface="Comic Sans MS" panose="030F0702030302020204" pitchFamily="66" charset="0"/>
              </a:rPr>
              <a:t>Which class are you in ? </a:t>
            </a:r>
            <a:endParaRPr lang="en-US" altLang="en-US" sz="2000" b="1" dirty="0">
              <a:latin typeface="Comic Sans MS" panose="030F0702030302020204" pitchFamily="66" charset="0"/>
              <a:ea typeface="Arial" panose="020B0604020202020204" pitchFamily="34" charset="0"/>
            </a:endParaRPr>
          </a:p>
        </p:txBody>
      </p:sp>
      <p:sp>
        <p:nvSpPr>
          <p:cNvPr id="18467" name="AutoShape 35"/>
          <p:cNvSpPr/>
          <p:nvPr/>
        </p:nvSpPr>
        <p:spPr>
          <a:xfrm>
            <a:off x="5410200" y="4114800"/>
            <a:ext cx="3429000" cy="609600"/>
          </a:xfrm>
          <a:prstGeom prst="wedgeEllipseCallout">
            <a:avLst>
              <a:gd name="adj1" fmla="val -50648"/>
              <a:gd name="adj2" fmla="val 146875"/>
            </a:avLst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en-US" altLang="en-US" sz="2000" b="1" dirty="0">
                <a:latin typeface="Comic Sans MS" panose="030F0702030302020204" pitchFamily="66" charset="0"/>
              </a:rPr>
              <a:t>I am in class 7A</a:t>
            </a:r>
            <a:endParaRPr lang="en-US" altLang="en-US" sz="2000" b="1" dirty="0">
              <a:latin typeface="Comic Sans MS" panose="030F0702030302020204" pitchFamily="66" charset="0"/>
              <a:ea typeface="Arial" panose="020B0604020202020204" pitchFamily="34" charset="0"/>
            </a:endParaRPr>
          </a:p>
        </p:txBody>
      </p:sp>
      <p:sp>
        <p:nvSpPr>
          <p:cNvPr id="18468" name="AutoShape 36"/>
          <p:cNvSpPr/>
          <p:nvPr/>
        </p:nvSpPr>
        <p:spPr>
          <a:xfrm>
            <a:off x="152400" y="4191000"/>
            <a:ext cx="4648200" cy="762000"/>
          </a:xfrm>
          <a:prstGeom prst="wedgeEllipseCallout">
            <a:avLst>
              <a:gd name="adj1" fmla="val 24352"/>
              <a:gd name="adj2" fmla="val 114167"/>
            </a:avLst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en-US" altLang="en-US" sz="2000" b="1" dirty="0">
                <a:latin typeface="Comic Sans MS" panose="030F0702030302020204" pitchFamily="66" charset="0"/>
              </a:rPr>
              <a:t>Where do you live ? </a:t>
            </a:r>
            <a:endParaRPr lang="en-US" altLang="en-US" sz="2000" b="1" dirty="0">
              <a:latin typeface="Comic Sans MS" panose="030F0702030302020204" pitchFamily="66" charset="0"/>
              <a:ea typeface="Arial" panose="020B0604020202020204" pitchFamily="34" charset="0"/>
            </a:endParaRPr>
          </a:p>
        </p:txBody>
      </p:sp>
      <p:sp>
        <p:nvSpPr>
          <p:cNvPr id="18469" name="AutoShape 37"/>
          <p:cNvSpPr/>
          <p:nvPr/>
        </p:nvSpPr>
        <p:spPr>
          <a:xfrm>
            <a:off x="5410200" y="4038600"/>
            <a:ext cx="3733800" cy="914400"/>
          </a:xfrm>
          <a:prstGeom prst="wedgeEllipseCallout">
            <a:avLst>
              <a:gd name="adj1" fmla="val -46514"/>
              <a:gd name="adj2" fmla="val 106250"/>
            </a:avLst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en-US" altLang="en-US" sz="2000" b="1" dirty="0">
                <a:latin typeface="Comic Sans MS" panose="030F0702030302020204" pitchFamily="66" charset="0"/>
              </a:rPr>
              <a:t>I live at </a:t>
            </a:r>
            <a:r>
              <a:rPr lang="en-US" altLang="en-US" sz="2000" b="1" dirty="0">
                <a:solidFill>
                  <a:schemeClr val="tx2"/>
                </a:solidFill>
                <a:latin typeface="Comic Sans MS" panose="030F0702030302020204" pitchFamily="66" charset="0"/>
              </a:rPr>
              <a:t>12 THĐ street</a:t>
            </a:r>
            <a:endParaRPr lang="en-US" altLang="en-US" sz="20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en-US" altLang="en-US" sz="2000" b="1" dirty="0">
              <a:latin typeface="Comic Sans MS" panose="030F0702030302020204" pitchFamily="66" charset="0"/>
              <a:ea typeface="Arial" panose="020B0604020202020204" pitchFamily="34" charset="0"/>
            </a:endParaRPr>
          </a:p>
        </p:txBody>
      </p:sp>
      <p:sp>
        <p:nvSpPr>
          <p:cNvPr id="18473" name="Text Box 41"/>
          <p:cNvSpPr txBox="1"/>
          <p:nvPr/>
        </p:nvSpPr>
        <p:spPr>
          <a:xfrm>
            <a:off x="685800" y="1676400"/>
            <a:ext cx="12192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Lan</a:t>
            </a:r>
            <a:endParaRPr lang="en-US" altLang="en-US" sz="2800" b="1" dirty="0">
              <a:solidFill>
                <a:schemeClr val="tx2"/>
              </a:solidFill>
              <a:latin typeface="Comic Sans MS" panose="030F0702030302020204" pitchFamily="66" charset="0"/>
              <a:ea typeface="Arial" panose="020B0604020202020204" pitchFamily="34" charset="0"/>
            </a:endParaRPr>
          </a:p>
        </p:txBody>
      </p:sp>
      <p:sp>
        <p:nvSpPr>
          <p:cNvPr id="18474" name="Text Box 42"/>
          <p:cNvSpPr txBox="1"/>
          <p:nvPr/>
        </p:nvSpPr>
        <p:spPr>
          <a:xfrm>
            <a:off x="2133600" y="1676400"/>
            <a:ext cx="12192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13</a:t>
            </a:r>
            <a:endParaRPr lang="en-US" altLang="en-US" sz="2800" b="1" dirty="0">
              <a:solidFill>
                <a:schemeClr val="tx2"/>
              </a:solidFill>
              <a:latin typeface="Comic Sans MS" panose="030F0702030302020204" pitchFamily="66" charset="0"/>
              <a:ea typeface="Arial" panose="020B0604020202020204" pitchFamily="34" charset="0"/>
            </a:endParaRPr>
          </a:p>
        </p:txBody>
      </p:sp>
      <p:sp>
        <p:nvSpPr>
          <p:cNvPr id="18486" name="Text Box 54"/>
          <p:cNvSpPr txBox="1"/>
          <p:nvPr/>
        </p:nvSpPr>
        <p:spPr>
          <a:xfrm>
            <a:off x="3810000" y="1676400"/>
            <a:ext cx="12192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7A</a:t>
            </a:r>
            <a:endParaRPr lang="en-US" altLang="en-US" sz="2800" b="1" dirty="0">
              <a:solidFill>
                <a:schemeClr val="tx2"/>
              </a:solidFill>
              <a:latin typeface="Comic Sans MS" panose="030F0702030302020204" pitchFamily="66" charset="0"/>
              <a:ea typeface="Arial" panose="020B0604020202020204" pitchFamily="34" charset="0"/>
            </a:endParaRPr>
          </a:p>
        </p:txBody>
      </p:sp>
      <p:sp>
        <p:nvSpPr>
          <p:cNvPr id="18487" name="Text Box 55"/>
          <p:cNvSpPr txBox="1"/>
          <p:nvPr/>
        </p:nvSpPr>
        <p:spPr>
          <a:xfrm>
            <a:off x="5105400" y="1600200"/>
            <a:ext cx="36576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12 THĐ street</a:t>
            </a:r>
            <a:endParaRPr lang="en-US" altLang="en-US" sz="2800" b="1" dirty="0">
              <a:solidFill>
                <a:schemeClr val="tx2"/>
              </a:solidFill>
              <a:latin typeface="Comic Sans MS" panose="030F0702030302020204" pitchFamily="66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2" grpId="0" animBg="1"/>
      <p:bldP spid="18462" grpId="1" animBg="1"/>
      <p:bldP spid="18463" grpId="0" animBg="1"/>
      <p:bldP spid="18463" grpId="1" animBg="1"/>
      <p:bldP spid="18464" grpId="0" animBg="1"/>
      <p:bldP spid="18464" grpId="1" animBg="1"/>
      <p:bldP spid="18465" grpId="0" animBg="1"/>
      <p:bldP spid="18465" grpId="1" animBg="1"/>
      <p:bldP spid="18466" grpId="0" animBg="1"/>
      <p:bldP spid="18466" grpId="1" animBg="1"/>
      <p:bldP spid="18467" grpId="0" animBg="1"/>
      <p:bldP spid="18467" grpId="1" animBg="1"/>
      <p:bldP spid="18468" grpId="0" animBg="1"/>
      <p:bldP spid="18468" grpId="1" animBg="1"/>
      <p:bldP spid="18469" grpId="0" animBg="1"/>
      <p:bldP spid="18469" grpId="1" animBg="1"/>
      <p:bldP spid="18473" grpId="0"/>
      <p:bldP spid="18474" grpId="0"/>
      <p:bldP spid="18486" grpId="0"/>
      <p:bldP spid="184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Rectangle 4"/>
          <p:cNvSpPr>
            <a:spLocks noGrp="1"/>
          </p:cNvSpPr>
          <p:nvPr>
            <p:ph idx="1"/>
          </p:nvPr>
        </p:nvSpPr>
        <p:spPr>
          <a:xfrm>
            <a:off x="609600" y="1524000"/>
            <a:ext cx="8382000" cy="4038600"/>
          </a:xfrm>
          <a:ln/>
        </p:spPr>
        <p:txBody>
          <a:bodyPr vert="horz" wrap="square" lIns="91440" tIns="45720" rIns="91440" bIns="45720" anchor="t" anchorCtr="0"/>
          <a:p>
            <a:r>
              <a:rPr lang="en-US" altLang="en-US" b="1" dirty="0">
                <a:solidFill>
                  <a:srgbClr val="FF0000"/>
                </a:solidFill>
              </a:rPr>
              <a:t>Nam </a:t>
            </a:r>
            <a:r>
              <a:rPr lang="en-US" altLang="en-US" b="1" dirty="0"/>
              <a:t>: Where do you live, Hoa?</a:t>
            </a:r>
            <a:endParaRPr lang="en-US" altLang="en-US" b="1" dirty="0"/>
          </a:p>
          <a:p>
            <a:r>
              <a:rPr lang="en-US" altLang="en-US" b="1" dirty="0">
                <a:solidFill>
                  <a:srgbClr val="0000FF"/>
                </a:solidFill>
              </a:rPr>
              <a:t>Hoa</a:t>
            </a:r>
            <a:r>
              <a:rPr lang="en-US" altLang="en-US" b="1" dirty="0"/>
              <a:t>  : </a:t>
            </a:r>
            <a:r>
              <a:rPr lang="en-US" altLang="en-US" b="1" dirty="0">
                <a:solidFill>
                  <a:srgbClr val="006600"/>
                </a:solidFill>
              </a:rPr>
              <a:t>I live at 12 Tran Hung Dao street.</a:t>
            </a:r>
            <a:endParaRPr lang="en-US" altLang="en-US" b="1" dirty="0">
              <a:solidFill>
                <a:srgbClr val="006600"/>
              </a:solidFill>
            </a:endParaRPr>
          </a:p>
          <a:p>
            <a:r>
              <a:rPr lang="en-US" altLang="en-US" b="1" dirty="0">
                <a:solidFill>
                  <a:srgbClr val="FF0000"/>
                </a:solidFill>
              </a:rPr>
              <a:t>Nam</a:t>
            </a:r>
            <a:r>
              <a:rPr lang="en-US" altLang="en-US" b="1" dirty="0"/>
              <a:t> : How far is it from your house to school?</a:t>
            </a:r>
            <a:endParaRPr lang="en-US" altLang="en-US" b="1" dirty="0"/>
          </a:p>
          <a:p>
            <a:r>
              <a:rPr lang="en-US" altLang="en-US" b="1" dirty="0">
                <a:solidFill>
                  <a:srgbClr val="0000FF"/>
                </a:solidFill>
              </a:rPr>
              <a:t>Hoa</a:t>
            </a:r>
            <a:r>
              <a:rPr lang="en-US" altLang="en-US" b="1" dirty="0"/>
              <a:t>  : </a:t>
            </a:r>
            <a:r>
              <a:rPr lang="en-US" altLang="en-US" b="1" dirty="0">
                <a:solidFill>
                  <a:srgbClr val="006600"/>
                </a:solidFill>
              </a:rPr>
              <a:t>It’s not far, about one kilometer.</a:t>
            </a:r>
            <a:endParaRPr lang="en-US" altLang="en-US" b="1" dirty="0">
              <a:solidFill>
                <a:srgbClr val="006600"/>
              </a:solidFill>
            </a:endParaRPr>
          </a:p>
          <a:p>
            <a:r>
              <a:rPr lang="en-US" altLang="en-US" b="1" dirty="0">
                <a:solidFill>
                  <a:srgbClr val="FF0000"/>
                </a:solidFill>
              </a:rPr>
              <a:t>Nam</a:t>
            </a:r>
            <a:r>
              <a:rPr lang="en-US" altLang="en-US" b="1" dirty="0"/>
              <a:t> : How do you go to school?</a:t>
            </a:r>
            <a:endParaRPr lang="en-US" altLang="en-US" b="1" dirty="0"/>
          </a:p>
          <a:p>
            <a:r>
              <a:rPr lang="en-US" altLang="en-US" b="1" dirty="0">
                <a:solidFill>
                  <a:srgbClr val="0000FF"/>
                </a:solidFill>
              </a:rPr>
              <a:t>Hoa </a:t>
            </a:r>
            <a:r>
              <a:rPr lang="en-US" altLang="en-US" b="1" dirty="0"/>
              <a:t> : </a:t>
            </a:r>
            <a:r>
              <a:rPr lang="en-US" altLang="en-US" b="1" dirty="0">
                <a:solidFill>
                  <a:srgbClr val="006600"/>
                </a:solidFill>
              </a:rPr>
              <a:t>I go to school by bike.</a:t>
            </a:r>
            <a:endParaRPr lang="en-US" altLang="en-US" b="1" dirty="0">
              <a:solidFill>
                <a:srgbClr val="006600"/>
              </a:solidFill>
            </a:endParaRPr>
          </a:p>
        </p:txBody>
      </p:sp>
      <p:sp>
        <p:nvSpPr>
          <p:cNvPr id="20482" name="Rectangle 6"/>
          <p:cNvSpPr/>
          <p:nvPr/>
        </p:nvSpPr>
        <p:spPr>
          <a:xfrm>
            <a:off x="1108075" y="762000"/>
            <a:ext cx="43783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altLang="en-US" sz="2800" b="1" dirty="0">
                <a:solidFill>
                  <a:srgbClr val="6600CC"/>
                </a:solidFill>
                <a:latin typeface="Arial" panose="020B0604020202020204" pitchFamily="34" charset="0"/>
              </a:rPr>
              <a:t>4. Practice the dialogue :</a:t>
            </a:r>
            <a:endParaRPr lang="en-US" altLang="en-US" sz="2800" b="1" dirty="0">
              <a:solidFill>
                <a:srgbClr val="66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676400"/>
            <a:ext cx="32004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676400"/>
            <a:ext cx="30480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038600"/>
            <a:ext cx="31242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962400"/>
            <a:ext cx="31242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Rectangle 12"/>
          <p:cNvSpPr/>
          <p:nvPr/>
        </p:nvSpPr>
        <p:spPr>
          <a:xfrm>
            <a:off x="381000" y="152400"/>
            <a:ext cx="5884863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5. Ask and answer with a partner: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757" name="Text Box 13"/>
          <p:cNvSpPr txBox="1"/>
          <p:nvPr/>
        </p:nvSpPr>
        <p:spPr>
          <a:xfrm>
            <a:off x="533400" y="762000"/>
            <a:ext cx="6629400" cy="77152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alt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    How far is it from </a:t>
            </a:r>
            <a:r>
              <a:rPr lang="en-US" altLang="en-US" sz="2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the</a:t>
            </a:r>
            <a:r>
              <a:rPr lang="en-US" alt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............... to </a:t>
            </a:r>
            <a:r>
              <a:rPr lang="en-US" altLang="en-US" sz="2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the</a:t>
            </a:r>
            <a:r>
              <a:rPr lang="en-US" alt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............ ?</a:t>
            </a:r>
            <a:endParaRPr lang="en-US" altLang="en-US" sz="2000"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alt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2000" b="1" dirty="0">
                <a:solidFill>
                  <a:srgbClr val="0066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It’s about ………….. kilometer (s) / meter (s)</a:t>
            </a:r>
            <a:endParaRPr lang="en-US" altLang="en-US" sz="2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1758" name="Text Box 14"/>
          <p:cNvSpPr txBox="1"/>
          <p:nvPr/>
        </p:nvSpPr>
        <p:spPr>
          <a:xfrm>
            <a:off x="990600" y="3429000"/>
            <a:ext cx="1828800" cy="45720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660066"/>
                </a:solidFill>
                <a:latin typeface="Arial" panose="020B0604020202020204" pitchFamily="34" charset="0"/>
              </a:rPr>
              <a:t>Post office </a:t>
            </a:r>
            <a:endParaRPr lang="en-US" altLang="en-US" sz="2400" b="1" dirty="0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  <p:sp>
        <p:nvSpPr>
          <p:cNvPr id="31759" name="Text Box 15"/>
          <p:cNvSpPr txBox="1"/>
          <p:nvPr/>
        </p:nvSpPr>
        <p:spPr>
          <a:xfrm>
            <a:off x="5638800" y="3429000"/>
            <a:ext cx="1600200" cy="45720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660066"/>
                </a:solidFill>
                <a:latin typeface="Arial" panose="020B0604020202020204" pitchFamily="34" charset="0"/>
              </a:rPr>
              <a:t>Market  </a:t>
            </a:r>
            <a:endParaRPr lang="en-US" altLang="en-US" sz="2400" b="1" dirty="0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  <p:sp>
        <p:nvSpPr>
          <p:cNvPr id="31760" name="Text Box 16"/>
          <p:cNvSpPr txBox="1"/>
          <p:nvPr/>
        </p:nvSpPr>
        <p:spPr>
          <a:xfrm>
            <a:off x="609600" y="5867400"/>
            <a:ext cx="2286000" cy="457200"/>
          </a:xfrm>
          <a:prstGeom prst="rect">
            <a:avLst/>
          </a:prstGeom>
          <a:solidFill>
            <a:srgbClr val="CCFF33"/>
          </a:solidFill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660066"/>
                </a:solidFill>
                <a:latin typeface="Arial" panose="020B0604020202020204" pitchFamily="34" charset="0"/>
              </a:rPr>
              <a:t>Movie theater </a:t>
            </a:r>
            <a:endParaRPr lang="en-US" altLang="en-US" sz="2400" b="1" dirty="0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  <p:sp>
        <p:nvSpPr>
          <p:cNvPr id="31761" name="Text Box 17"/>
          <p:cNvSpPr txBox="1"/>
          <p:nvPr/>
        </p:nvSpPr>
        <p:spPr>
          <a:xfrm>
            <a:off x="5562600" y="5943600"/>
            <a:ext cx="1752600" cy="457200"/>
          </a:xfrm>
          <a:prstGeom prst="rect">
            <a:avLst/>
          </a:prstGeom>
          <a:solidFill>
            <a:srgbClr val="9999FF"/>
          </a:solidFill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660066"/>
                </a:solidFill>
                <a:latin typeface="Arial" panose="020B0604020202020204" pitchFamily="34" charset="0"/>
              </a:rPr>
              <a:t>Bus stop  </a:t>
            </a:r>
            <a:endParaRPr lang="en-US" altLang="en-US" sz="2400" b="1" dirty="0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  <p:sp>
        <p:nvSpPr>
          <p:cNvPr id="31762" name="Line 18"/>
          <p:cNvSpPr/>
          <p:nvPr/>
        </p:nvSpPr>
        <p:spPr>
          <a:xfrm flipV="1">
            <a:off x="2971800" y="3733800"/>
            <a:ext cx="2514600" cy="0"/>
          </a:xfrm>
          <a:prstGeom prst="line">
            <a:avLst/>
          </a:prstGeom>
          <a:ln w="57150" cap="flat" cmpd="sng">
            <a:solidFill>
              <a:srgbClr val="0033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1763" name="Line 19"/>
          <p:cNvSpPr/>
          <p:nvPr/>
        </p:nvSpPr>
        <p:spPr>
          <a:xfrm>
            <a:off x="7696200" y="3886200"/>
            <a:ext cx="0" cy="20574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1764" name="Line 20"/>
          <p:cNvSpPr/>
          <p:nvPr/>
        </p:nvSpPr>
        <p:spPr>
          <a:xfrm flipH="1">
            <a:off x="2971800" y="6248400"/>
            <a:ext cx="2514600" cy="0"/>
          </a:xfrm>
          <a:prstGeom prst="line">
            <a:avLst/>
          </a:prstGeom>
          <a:ln w="57150" cap="flat" cmpd="sng">
            <a:solidFill>
              <a:srgbClr val="6600CC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1765" name="Line 21"/>
          <p:cNvSpPr/>
          <p:nvPr/>
        </p:nvSpPr>
        <p:spPr>
          <a:xfrm flipV="1">
            <a:off x="685800" y="3657600"/>
            <a:ext cx="0" cy="2133600"/>
          </a:xfrm>
          <a:prstGeom prst="line">
            <a:avLst/>
          </a:prstGeom>
          <a:ln w="57150" cap="flat" cmpd="sng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1766" name="Text Box 22"/>
          <p:cNvSpPr txBox="1"/>
          <p:nvPr/>
        </p:nvSpPr>
        <p:spPr>
          <a:xfrm>
            <a:off x="2971800" y="3352800"/>
            <a:ext cx="19812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1 kilometer 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31767" name="Text Box 23"/>
          <p:cNvSpPr txBox="1"/>
          <p:nvPr/>
        </p:nvSpPr>
        <p:spPr>
          <a:xfrm>
            <a:off x="3124200" y="6172200"/>
            <a:ext cx="19812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500 meters 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31768" name="Text Box 24"/>
          <p:cNvSpPr txBox="1"/>
          <p:nvPr/>
        </p:nvSpPr>
        <p:spPr>
          <a:xfrm>
            <a:off x="7772400" y="4191000"/>
            <a:ext cx="685800" cy="1014413"/>
          </a:xfrm>
          <a:prstGeom prst="rect">
            <a:avLst/>
          </a:prstGeom>
          <a:noFill/>
          <a:ln w="952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3 </a:t>
            </a:r>
            <a:endParaRPr lang="en-US" altLang="en-US" sz="24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km 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31769" name="Text Box 25"/>
          <p:cNvSpPr txBox="1"/>
          <p:nvPr/>
        </p:nvSpPr>
        <p:spPr>
          <a:xfrm>
            <a:off x="0" y="4191000"/>
            <a:ext cx="838200" cy="1014413"/>
          </a:xfrm>
          <a:prstGeom prst="rect">
            <a:avLst/>
          </a:prstGeom>
          <a:noFill/>
          <a:ln w="952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200 </a:t>
            </a:r>
            <a:endParaRPr lang="en-US" altLang="en-US" sz="24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m 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 animBg="1"/>
      <p:bldP spid="31758" grpId="0" animBg="1"/>
      <p:bldP spid="31759" grpId="0" animBg="1"/>
      <p:bldP spid="31760" grpId="0" animBg="1"/>
      <p:bldP spid="31761" grpId="0" animBg="1"/>
      <p:bldP spid="31766" grpId="0"/>
      <p:bldP spid="31767" grpId="0"/>
      <p:bldP spid="31768" grpId="0" animBg="1"/>
      <p:bldP spid="317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Picture 2" descr="blackboar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8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00200"/>
            <a:ext cx="9144000" cy="1222375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2" name="Rectangle 3"/>
          <p:cNvSpPr/>
          <p:nvPr/>
        </p:nvSpPr>
        <p:spPr>
          <a:xfrm>
            <a:off x="1219200" y="1752600"/>
            <a:ext cx="6934200" cy="838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Where is Hoa from?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100" name="thinking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124200" y="16002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13" descr="biglogo">
            <a:hlinkClick r:id="" action="ppaction://noaction">
              <a:snd r:embed="rId6" name="millionaire3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" y="101600"/>
            <a:ext cx="1295400" cy="128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WordArt 31"/>
          <p:cNvSpPr>
            <a:spLocks noTextEdit="1"/>
          </p:cNvSpPr>
          <p:nvPr/>
        </p:nvSpPr>
        <p:spPr>
          <a:xfrm>
            <a:off x="3886200" y="304800"/>
            <a:ext cx="45148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/>
            <a:r>
              <a:rPr lang="en-US" sz="3600" b="1"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Tahoma" panose="020B0604030504040204" charset="0"/>
                <a:ea typeface="Tahoma" panose="020B0604030504040204" charset="0"/>
              </a:rPr>
              <a:t>Who's a milionaire?</a:t>
            </a:r>
            <a:endParaRPr lang="en-US" sz="3600" b="1"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C330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pic>
        <p:nvPicPr>
          <p:cNvPr id="4103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300" y="5410200"/>
            <a:ext cx="4343400" cy="646113"/>
          </a:xfrm>
          <a:prstGeom prst="rect">
            <a:avLst/>
          </a:prstGeom>
          <a:noFill/>
          <a:ln w="38100">
            <a:noFill/>
          </a:ln>
        </p:spPr>
      </p:pic>
      <p:cxnSp>
        <p:nvCxnSpPr>
          <p:cNvPr id="4104" name="Straight Connector 20"/>
          <p:cNvCxnSpPr/>
          <p:nvPr/>
        </p:nvCxnSpPr>
        <p:spPr>
          <a:xfrm>
            <a:off x="1295400" y="733425"/>
            <a:ext cx="7162800" cy="28575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105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4724400"/>
            <a:ext cx="4343400" cy="646113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410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8200" y="5410200"/>
            <a:ext cx="4343400" cy="646113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4107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8200" y="4724400"/>
            <a:ext cx="4343400" cy="646113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4111" name="AutoShape 15"/>
          <p:cNvSpPr/>
          <p:nvPr/>
        </p:nvSpPr>
        <p:spPr>
          <a:xfrm>
            <a:off x="4953000" y="4737100"/>
            <a:ext cx="4038600" cy="609600"/>
          </a:xfrm>
          <a:prstGeom prst="hexagon">
            <a:avLst>
              <a:gd name="adj" fmla="val 61619"/>
              <a:gd name="vf" fmla="val 115470"/>
            </a:avLst>
          </a:prstGeom>
          <a:solidFill>
            <a:srgbClr val="00FF00"/>
          </a:solidFill>
          <a:ln w="38100" cap="flat" cmpd="dbl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en-US" altLang="en-US" b="1" dirty="0">
                <a:solidFill>
                  <a:srgbClr val="FF0066"/>
                </a:solidFill>
                <a:latin typeface=".VnArial" panose="020B7200000000000000" pitchFamily="34" charset="0"/>
              </a:rPr>
              <a:t>B. She is from Hue  </a:t>
            </a:r>
            <a:endParaRPr lang="en-US" altLang="en-US" b="1" dirty="0">
              <a:solidFill>
                <a:srgbClr val="FF0066"/>
              </a:solidFill>
              <a:latin typeface=".VnArial" panose="020B72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0200" y="4851400"/>
            <a:ext cx="29718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b="1" dirty="0">
                <a:solidFill>
                  <a:schemeClr val="bg1"/>
                </a:solidFill>
                <a:latin typeface=".VnArial" panose="020B7200000000000000" pitchFamily="34" charset="0"/>
              </a:rPr>
              <a:t>B. She is from Hue</a:t>
            </a:r>
            <a:endParaRPr lang="en-US" altLang="en-US" b="1" dirty="0">
              <a:solidFill>
                <a:schemeClr val="bg1"/>
              </a:solidFill>
              <a:latin typeface=".VnArial" panose="020B72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5486400"/>
            <a:ext cx="29718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b="1" dirty="0">
                <a:solidFill>
                  <a:schemeClr val="bg1"/>
                </a:solidFill>
                <a:latin typeface=".VnArial" panose="020B7200000000000000" pitchFamily="34" charset="0"/>
              </a:rPr>
              <a:t>D. She from Hue</a:t>
            </a:r>
            <a:endParaRPr lang="en-US" altLang="en-US" b="1" dirty="0">
              <a:latin typeface=".VnArial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8825" y="5486400"/>
            <a:ext cx="3432175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b="1" dirty="0">
                <a:solidFill>
                  <a:schemeClr val="bg1"/>
                </a:solidFill>
                <a:latin typeface=".VnArial" panose="020B7200000000000000" pitchFamily="34" charset="0"/>
              </a:rPr>
              <a:t>C. She is from Ha Noi</a:t>
            </a:r>
            <a:endParaRPr lang="en-US" altLang="en-US" b="1" dirty="0">
              <a:latin typeface=".VnArial" panose="020B7200000000000000" pitchFamily="34" charset="0"/>
            </a:endParaRPr>
          </a:p>
        </p:txBody>
      </p:sp>
      <p:grpSp>
        <p:nvGrpSpPr>
          <p:cNvPr id="4" name="Group 60"/>
          <p:cNvGrpSpPr/>
          <p:nvPr/>
        </p:nvGrpSpPr>
        <p:grpSpPr>
          <a:xfrm>
            <a:off x="2971800" y="3886200"/>
            <a:ext cx="1295400" cy="685800"/>
            <a:chOff x="2971800" y="3886200"/>
            <a:chExt cx="1295400" cy="685800"/>
          </a:xfrm>
        </p:grpSpPr>
        <p:sp>
          <p:nvSpPr>
            <p:cNvPr id="4113" name="AutoShape 27"/>
            <p:cNvSpPr/>
            <p:nvPr/>
          </p:nvSpPr>
          <p:spPr>
            <a:xfrm rot="5400000">
              <a:off x="3810000" y="4114800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p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4114" name="AutoShape 22"/>
            <p:cNvSpPr/>
            <p:nvPr/>
          </p:nvSpPr>
          <p:spPr>
            <a:xfrm rot="5400000">
              <a:off x="3200400" y="4125684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p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4115" name="Oval 26"/>
            <p:cNvSpPr/>
            <p:nvPr/>
          </p:nvSpPr>
          <p:spPr>
            <a:xfrm>
              <a:off x="35814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4116" name="Oval 25"/>
            <p:cNvSpPr/>
            <p:nvPr/>
          </p:nvSpPr>
          <p:spPr>
            <a:xfrm>
              <a:off x="32766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4117" name="Oval 23"/>
            <p:cNvSpPr/>
            <p:nvPr/>
          </p:nvSpPr>
          <p:spPr>
            <a:xfrm>
              <a:off x="38862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en-US" altLang="en-US" b="1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4118" name="AutoShape 24"/>
            <p:cNvSpPr/>
            <p:nvPr/>
          </p:nvSpPr>
          <p:spPr>
            <a:xfrm rot="5400000">
              <a:off x="3505200" y="4125686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p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4119" name="Oval 18"/>
            <p:cNvSpPr/>
            <p:nvPr/>
          </p:nvSpPr>
          <p:spPr>
            <a:xfrm>
              <a:off x="2971800" y="3886200"/>
              <a:ext cx="1295400" cy="685800"/>
            </a:xfrm>
            <a:prstGeom prst="ellipse">
              <a:avLst/>
            </a:prstGeom>
            <a:noFill/>
            <a:ln w="5715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en-US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4120" name="Oval 19"/>
          <p:cNvSpPr/>
          <p:nvPr/>
        </p:nvSpPr>
        <p:spPr>
          <a:xfrm>
            <a:off x="1600200" y="38862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b="1" dirty="0">
              <a:latin typeface="Times New Roman" panose="02020603050405020304" pitchFamily="18" charset="0"/>
            </a:endParaRPr>
          </a:p>
        </p:txBody>
      </p:sp>
      <p:pic>
        <p:nvPicPr>
          <p:cNvPr id="4121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1981200" y="3916363"/>
            <a:ext cx="514350" cy="606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22" name="Oval 17"/>
          <p:cNvSpPr/>
          <p:nvPr/>
        </p:nvSpPr>
        <p:spPr>
          <a:xfrm>
            <a:off x="228600" y="38862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2000" y="4800600"/>
            <a:ext cx="2438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sz="2000" b="1" dirty="0">
                <a:solidFill>
                  <a:schemeClr val="bg1"/>
                </a:solidFill>
                <a:latin typeface=".VnArial" panose="020B7200000000000000" pitchFamily="34" charset="0"/>
              </a:rPr>
              <a:t>A</a:t>
            </a:r>
            <a:r>
              <a:rPr lang="en-US" altLang="en-US" sz="2400" b="1" dirty="0">
                <a:solidFill>
                  <a:schemeClr val="bg1"/>
                </a:solidFill>
                <a:latin typeface=".VnArial" panose="020B7200000000000000" pitchFamily="34" charset="0"/>
              </a:rPr>
              <a:t>. </a:t>
            </a:r>
            <a:r>
              <a:rPr lang="en-US" altLang="en-US" b="1" dirty="0">
                <a:solidFill>
                  <a:schemeClr val="bg1"/>
                </a:solidFill>
                <a:latin typeface=".VnArial" panose="020B7200000000000000" pitchFamily="34" charset="0"/>
              </a:rPr>
              <a:t>I am from Hue</a:t>
            </a:r>
            <a:endParaRPr lang="en-US" altLang="en-US" b="1" dirty="0">
              <a:latin typeface=".VnArial" panose="020B7200000000000000" pitchFamily="34" charset="0"/>
            </a:endParaRPr>
          </a:p>
        </p:txBody>
      </p:sp>
      <p:sp>
        <p:nvSpPr>
          <p:cNvPr id="4124" name="Oval 59"/>
          <p:cNvSpPr/>
          <p:nvPr/>
        </p:nvSpPr>
        <p:spPr>
          <a:xfrm>
            <a:off x="250825" y="3886200"/>
            <a:ext cx="1262063" cy="685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en-US" altLang="en-US" b="1" dirty="0">
                <a:solidFill>
                  <a:srgbClr val="FF0000"/>
                </a:solidFill>
                <a:latin typeface=".VnArial" panose="020B7200000000000000" pitchFamily="34" charset="0"/>
              </a:rPr>
              <a:t>50:50</a:t>
            </a:r>
            <a:endParaRPr lang="en-US" altLang="en-US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0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0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4111" grpId="0" animBg="1"/>
      <p:bldP spid="27" grpId="0"/>
      <p:bldP spid="27" grpId="1"/>
      <p:bldP spid="28" grpId="0"/>
      <p:bldP spid="28" grpId="1"/>
      <p:bldP spid="29" grpId="0"/>
      <p:bldP spid="29" grpId="1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Picture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829800" cy="6858000"/>
          </a:xfrm>
          <a:ln/>
        </p:spPr>
      </p:pic>
      <p:pic>
        <p:nvPicPr>
          <p:cNvPr id="7173" name="01B06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0" y="1158875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Rectangle 6"/>
          <p:cNvSpPr/>
          <p:nvPr/>
        </p:nvSpPr>
        <p:spPr>
          <a:xfrm>
            <a:off x="228600" y="4724400"/>
            <a:ext cx="8915400" cy="13731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sz="2800" b="1" i="1" dirty="0">
                <a:latin typeface="Arial" panose="020B0604020202020204" pitchFamily="34" charset="0"/>
              </a:rPr>
              <a:t>a. Is Lan’s house near from school / market?</a:t>
            </a:r>
            <a:endParaRPr lang="en-US" altLang="en-US" sz="2800" dirty="0">
              <a:latin typeface="Arial" panose="020B0604020202020204" pitchFamily="34" charset="0"/>
            </a:endParaRPr>
          </a:p>
          <a:p>
            <a:r>
              <a:rPr lang="en-US" altLang="en-US" sz="2800" b="1" i="1" dirty="0">
                <a:solidFill>
                  <a:srgbClr val="006600"/>
                </a:solidFill>
                <a:latin typeface="Arial" panose="020B0604020202020204" pitchFamily="34" charset="0"/>
              </a:rPr>
              <a:t>b. Is Lan’s house far from the  movie theater?</a:t>
            </a:r>
            <a:endParaRPr lang="en-US" altLang="en-US" sz="2800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endParaRPr lang="en-US" altLang="en-US" sz="2800" b="1" i="1" dirty="0">
              <a:latin typeface="Arial" panose="020B0604020202020204" pitchFamily="34" charset="0"/>
            </a:endParaRPr>
          </a:p>
        </p:txBody>
      </p:sp>
      <p:pic>
        <p:nvPicPr>
          <p:cNvPr id="2" name="ANH 7 UNIT 1- B6">
            <a:hlinkClick r:id="" action="ppaction://media"/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229600" y="3886200"/>
            <a:ext cx="619125" cy="61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charRg st="45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4">
                                            <p:txEl>
                                              <p:charRg st="45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4">
                                            <p:txEl>
                                              <p:charRg st="45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17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0700" fill="hold"/>
                                        <p:tgtEl>
                                          <p:spTgt spid="7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9" name="Oval 9"/>
          <p:cNvSpPr/>
          <p:nvPr/>
        </p:nvSpPr>
        <p:spPr>
          <a:xfrm>
            <a:off x="1295400" y="55626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35848" name="Oval 8"/>
          <p:cNvSpPr/>
          <p:nvPr/>
        </p:nvSpPr>
        <p:spPr>
          <a:xfrm>
            <a:off x="3124200" y="4191000"/>
            <a:ext cx="457200" cy="685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35847" name="Oval 7"/>
          <p:cNvSpPr/>
          <p:nvPr/>
        </p:nvSpPr>
        <p:spPr>
          <a:xfrm>
            <a:off x="5029200" y="2971800"/>
            <a:ext cx="381000" cy="609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35846" name="Oval 6"/>
          <p:cNvSpPr/>
          <p:nvPr/>
        </p:nvSpPr>
        <p:spPr>
          <a:xfrm>
            <a:off x="3048000" y="1752600"/>
            <a:ext cx="381000" cy="533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3557" name="Rectangle 4"/>
          <p:cNvSpPr/>
          <p:nvPr/>
        </p:nvSpPr>
        <p:spPr>
          <a:xfrm>
            <a:off x="390525" y="936625"/>
            <a:ext cx="7305675" cy="5159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>
              <a:lnSpc>
                <a:spcPct val="130000"/>
              </a:lnSpc>
            </a:pP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b="1" i="1" dirty="0">
                <a:latin typeface="Arial" panose="020B0604020202020204" pitchFamily="34" charset="0"/>
              </a:rPr>
              <a:t>1. From school to Lan’s house. </a:t>
            </a:r>
            <a:endParaRPr lang="en-US" altLang="en-US" sz="3200" b="1" i="1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en-US" sz="3200" b="1" i="1" dirty="0">
                <a:latin typeface="Arial" panose="020B0604020202020204" pitchFamily="34" charset="0"/>
              </a:rPr>
              <a:t>	</a:t>
            </a:r>
            <a:r>
              <a:rPr lang="en-US" altLang="en-US" sz="3200" b="1" i="1" dirty="0">
                <a:solidFill>
                  <a:srgbClr val="006600"/>
                </a:solidFill>
                <a:latin typeface="Arial" panose="020B0604020202020204" pitchFamily="34" charset="0"/>
              </a:rPr>
              <a:t>a.200m   b.300m    c. 600m</a:t>
            </a:r>
            <a:r>
              <a:rPr lang="en-US" altLang="en-US" sz="3200" b="1" i="1" dirty="0">
                <a:latin typeface="Arial" panose="020B0604020202020204" pitchFamily="34" charset="0"/>
              </a:rPr>
              <a:t> </a:t>
            </a:r>
            <a:endParaRPr lang="en-US" altLang="en-US" sz="3200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en-US" sz="3200" b="1" i="1" dirty="0">
                <a:latin typeface="Arial" panose="020B0604020202020204" pitchFamily="34" charset="0"/>
              </a:rPr>
              <a:t> 2. Lan’s house to the post office. </a:t>
            </a:r>
            <a:endParaRPr lang="en-US" altLang="en-US" sz="3200" b="1" i="1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en-US" sz="3200" b="1" i="1" dirty="0">
                <a:solidFill>
                  <a:srgbClr val="006600"/>
                </a:solidFill>
                <a:latin typeface="Arial" panose="020B0604020202020204" pitchFamily="34" charset="0"/>
              </a:rPr>
              <a:t>	a. 400m  	b.500m	c.700m</a:t>
            </a:r>
            <a:endParaRPr lang="en-US" altLang="en-US" sz="3200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en-US" sz="3200" b="1" i="1" dirty="0">
                <a:latin typeface="Arial" panose="020B0604020202020204" pitchFamily="34" charset="0"/>
              </a:rPr>
              <a:t> 3. Lan’s school to the movie theater.</a:t>
            </a:r>
            <a:endParaRPr lang="en-US" altLang="en-US" sz="3200" b="1" i="1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en-US" sz="3200" b="1" i="1" dirty="0">
                <a:latin typeface="Arial" panose="020B0604020202020204" pitchFamily="34" charset="0"/>
              </a:rPr>
              <a:t> 	</a:t>
            </a:r>
            <a:r>
              <a:rPr lang="en-US" altLang="en-US" sz="3200" b="1" i="1" dirty="0">
                <a:solidFill>
                  <a:srgbClr val="006600"/>
                </a:solidFill>
                <a:latin typeface="Arial" panose="020B0604020202020204" pitchFamily="34" charset="0"/>
              </a:rPr>
              <a:t>a.2km 	b.3km  	c.4km</a:t>
            </a:r>
            <a:r>
              <a:rPr lang="en-US" altLang="en-US" sz="3200" b="1" i="1" dirty="0">
                <a:latin typeface="Arial" panose="020B0604020202020204" pitchFamily="34" charset="0"/>
              </a:rPr>
              <a:t> </a:t>
            </a:r>
            <a:endParaRPr lang="en-US" altLang="en-US" sz="3200" b="1" i="1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en-US" sz="3200" b="1" i="1" dirty="0">
                <a:latin typeface="Arial" panose="020B0604020202020204" pitchFamily="34" charset="0"/>
              </a:rPr>
              <a:t>4. Movie theater to the post office. </a:t>
            </a:r>
            <a:endParaRPr lang="en-US" altLang="en-US" sz="3200" b="1" i="1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en-US" sz="3200" b="1" i="1" dirty="0">
                <a:solidFill>
                  <a:srgbClr val="006600"/>
                </a:solidFill>
                <a:latin typeface="Arial" panose="020B0604020202020204" pitchFamily="34" charset="0"/>
              </a:rPr>
              <a:t>	a.2km  	b.5km 	c. 6km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23558" name="Rectangle 5"/>
          <p:cNvSpPr/>
          <p:nvPr/>
        </p:nvSpPr>
        <p:spPr>
          <a:xfrm>
            <a:off x="228600" y="231775"/>
            <a:ext cx="8134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4. Listen four dialogues and find the distance of places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EL7Unit 1B6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451725" y="909638"/>
            <a:ext cx="487363" cy="487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ANH 7 UNIT 1- B6">
            <a:hlinkClick r:id="" action="ppaction://media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262438" y="3119438"/>
            <a:ext cx="619125" cy="61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17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br>
              <a:rPr lang="en-US" altLang="en-US" sz="4000" dirty="0">
                <a:solidFill>
                  <a:srgbClr val="FF0000"/>
                </a:solidFill>
              </a:rPr>
            </a:br>
            <a:br>
              <a:rPr lang="en-US" altLang="en-US" sz="4000" dirty="0">
                <a:solidFill>
                  <a:srgbClr val="FF0000"/>
                </a:solidFill>
              </a:rPr>
            </a:br>
            <a:endParaRPr lang="en-US" alt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8241" name="Group 49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8229600" cy="2698750"/>
        </p:xfrm>
        <a:graphic>
          <a:graphicData uri="http://schemas.openxmlformats.org/drawingml/2006/table">
            <a:tbl>
              <a:tblPr/>
              <a:tblGrid>
                <a:gridCol w="2514600"/>
                <a:gridCol w="182563"/>
                <a:gridCol w="3094037"/>
                <a:gridCol w="2438400"/>
              </a:tblGrid>
              <a:tr h="5286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From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Distance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 gridSpan="2"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1. School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Lan’s house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2.Lan’s house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post office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3.School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movie theater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4. Theater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post office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05" name="Rectangle 31"/>
          <p:cNvSpPr/>
          <p:nvPr/>
        </p:nvSpPr>
        <p:spPr>
          <a:xfrm>
            <a:off x="609600" y="304800"/>
            <a:ext cx="37226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5. Listen and write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234" name="Text Box 42"/>
          <p:cNvSpPr txBox="1"/>
          <p:nvPr/>
        </p:nvSpPr>
        <p:spPr>
          <a:xfrm>
            <a:off x="6477000" y="1676400"/>
            <a:ext cx="19812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300 meters</a:t>
            </a:r>
            <a:endParaRPr lang="en-US" altLang="en-US" sz="24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8235" name="Text Box 43"/>
          <p:cNvSpPr txBox="1"/>
          <p:nvPr/>
        </p:nvSpPr>
        <p:spPr>
          <a:xfrm>
            <a:off x="6400800" y="2286000"/>
            <a:ext cx="19812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700 meters</a:t>
            </a:r>
            <a:endParaRPr lang="en-US" altLang="en-US" sz="24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8236" name="Text Box 44"/>
          <p:cNvSpPr txBox="1"/>
          <p:nvPr/>
        </p:nvSpPr>
        <p:spPr>
          <a:xfrm>
            <a:off x="6400800" y="2819400"/>
            <a:ext cx="19812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3 kilometers</a:t>
            </a:r>
            <a:endParaRPr lang="en-US" altLang="en-US" sz="24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8237" name="Text Box 45"/>
          <p:cNvSpPr txBox="1"/>
          <p:nvPr/>
        </p:nvSpPr>
        <p:spPr>
          <a:xfrm>
            <a:off x="6400800" y="3352800"/>
            <a:ext cx="19812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2 kilometers</a:t>
            </a:r>
            <a:endParaRPr lang="en-US" altLang="en-US" sz="24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8242" name="Text Box 50"/>
          <p:cNvSpPr txBox="1"/>
          <p:nvPr/>
        </p:nvSpPr>
        <p:spPr>
          <a:xfrm>
            <a:off x="304800" y="4038600"/>
            <a:ext cx="8839200" cy="24431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3333FF"/>
                </a:solidFill>
                <a:latin typeface="Arial" panose="020B0604020202020204" pitchFamily="34" charset="0"/>
              </a:rPr>
              <a:t>* Ask and answer about the four distances .</a:t>
            </a:r>
            <a:endParaRPr lang="en-US" altLang="en-US" sz="2800" b="1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3333FF"/>
                </a:solidFill>
                <a:latin typeface="Arial" panose="020B0604020202020204" pitchFamily="34" charset="0"/>
              </a:rPr>
              <a:t>S1: How far is it from </a:t>
            </a:r>
            <a:r>
              <a:rPr lang="en-US" altLang="en-US" sz="2800" b="1" u="sng" dirty="0">
                <a:solidFill>
                  <a:srgbClr val="800000"/>
                </a:solidFill>
                <a:latin typeface="Arial" panose="020B0604020202020204" pitchFamily="34" charset="0"/>
              </a:rPr>
              <a:t>school</a:t>
            </a:r>
            <a:r>
              <a:rPr lang="en-US" altLang="en-US" sz="2800" b="1" dirty="0">
                <a:solidFill>
                  <a:srgbClr val="3333FF"/>
                </a:solidFill>
                <a:latin typeface="Arial" panose="020B0604020202020204" pitchFamily="34" charset="0"/>
              </a:rPr>
              <a:t> to </a:t>
            </a:r>
            <a:r>
              <a:rPr lang="en-US" altLang="en-US" sz="2800" b="1" u="sng" dirty="0">
                <a:solidFill>
                  <a:srgbClr val="800000"/>
                </a:solidFill>
                <a:latin typeface="Arial" panose="020B0604020202020204" pitchFamily="34" charset="0"/>
              </a:rPr>
              <a:t>Lan’s house</a:t>
            </a:r>
            <a:r>
              <a:rPr lang="en-US" altLang="en-US" sz="2800" b="1" dirty="0">
                <a:solidFill>
                  <a:srgbClr val="3333FF"/>
                </a:solidFill>
                <a:latin typeface="Arial" panose="020B0604020202020204" pitchFamily="34" charset="0"/>
              </a:rPr>
              <a:t>?</a:t>
            </a:r>
            <a:endParaRPr lang="en-US" altLang="en-US" sz="2800" b="1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3399"/>
                </a:solidFill>
                <a:latin typeface="Arial" panose="020B0604020202020204" pitchFamily="34" charset="0"/>
              </a:rPr>
              <a:t>S2</a:t>
            </a:r>
            <a:r>
              <a:rPr lang="en-US" altLang="en-US" sz="2800" b="1" dirty="0">
                <a:solidFill>
                  <a:srgbClr val="3333FF"/>
                </a:solidFill>
                <a:latin typeface="Arial" panose="020B0604020202020204" pitchFamily="34" charset="0"/>
              </a:rPr>
              <a:t>:It is...............</a:t>
            </a:r>
            <a:endParaRPr lang="en-US" altLang="en-US" sz="2800" b="1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800" b="1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4" grpId="0"/>
      <p:bldP spid="8235" grpId="0"/>
      <p:bldP spid="8236" grpId="0"/>
      <p:bldP spid="8237" grpId="0"/>
      <p:bldP spid="82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685800" y="-304800"/>
            <a:ext cx="6870700" cy="788988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6. A survey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  <a:ln/>
        </p:spPr>
        <p:txBody>
          <a:bodyPr vert="horz" wrap="square" lIns="91440" tIns="45720" rIns="91440" bIns="45720" anchor="t" anchorCtr="0"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>
              <a:buNone/>
            </a:pPr>
            <a:r>
              <a:rPr lang="en-US" altLang="en-US" dirty="0"/>
              <a:t> </a:t>
            </a:r>
            <a:endParaRPr lang="en-US" altLang="en-US" dirty="0"/>
          </a:p>
        </p:txBody>
      </p:sp>
      <p:sp>
        <p:nvSpPr>
          <p:cNvPr id="10244" name="Rectangle 4"/>
          <p:cNvSpPr/>
          <p:nvPr/>
        </p:nvSpPr>
        <p:spPr>
          <a:xfrm>
            <a:off x="685800" y="3352800"/>
            <a:ext cx="7315200" cy="2286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Name:.............................................................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Address:........................................................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Distance:.......................................................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Mean of transport:.......................................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Text Box 5"/>
          <p:cNvSpPr txBox="1"/>
          <p:nvPr/>
        </p:nvSpPr>
        <p:spPr>
          <a:xfrm>
            <a:off x="152400" y="457200"/>
            <a:ext cx="8458200" cy="24431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- What is your name ?</a:t>
            </a:r>
            <a:endParaRPr lang="en-US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- Where do you  live ?</a:t>
            </a:r>
            <a:endParaRPr lang="en-US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- How far it is from your  house  to school ?</a:t>
            </a:r>
            <a:endParaRPr lang="en-US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- How do you go to school ?</a:t>
            </a:r>
            <a:endParaRPr lang="en-US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0246" name="Text Box 6"/>
          <p:cNvSpPr txBox="1"/>
          <p:nvPr/>
        </p:nvSpPr>
        <p:spPr>
          <a:xfrm>
            <a:off x="762000" y="2895600"/>
            <a:ext cx="4572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660066"/>
                </a:solidFill>
                <a:latin typeface="Arial" panose="020B0604020202020204" pitchFamily="34" charset="0"/>
              </a:rPr>
              <a:t>*Fill in the survey form</a:t>
            </a:r>
            <a:endParaRPr lang="en-US" altLang="en-US" sz="2800" b="1" dirty="0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  <p:sp>
        <p:nvSpPr>
          <p:cNvPr id="10247" name="Text Box 7"/>
          <p:cNvSpPr txBox="1"/>
          <p:nvPr/>
        </p:nvSpPr>
        <p:spPr>
          <a:xfrm>
            <a:off x="2819400" y="3505200"/>
            <a:ext cx="41148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</a:rPr>
              <a:t>Tran Thanh Long </a:t>
            </a:r>
            <a:endParaRPr lang="en-US" altLang="en-US" sz="28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0248" name="Text Box 8"/>
          <p:cNvSpPr txBox="1"/>
          <p:nvPr/>
        </p:nvSpPr>
        <p:spPr>
          <a:xfrm>
            <a:off x="3276600" y="3962400"/>
            <a:ext cx="41148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</a:rPr>
              <a:t>50 Hamlet 3 – Gia Hiep</a:t>
            </a:r>
            <a:endParaRPr lang="en-US" altLang="en-US" sz="28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0250" name="Text Box 10"/>
          <p:cNvSpPr txBox="1"/>
          <p:nvPr/>
        </p:nvSpPr>
        <p:spPr>
          <a:xfrm>
            <a:off x="3733800" y="4953000"/>
            <a:ext cx="41148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</a:rPr>
              <a:t> motorbike</a:t>
            </a:r>
            <a:endParaRPr lang="en-US" altLang="en-US" sz="28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0251" name="Text Box 11"/>
          <p:cNvSpPr txBox="1"/>
          <p:nvPr/>
        </p:nvSpPr>
        <p:spPr>
          <a:xfrm>
            <a:off x="2590800" y="4433888"/>
            <a:ext cx="41148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</a:rPr>
              <a:t>3 kilometers</a:t>
            </a:r>
            <a:endParaRPr lang="en-US" altLang="en-US" sz="28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 animBg="1"/>
      <p:bldP spid="10245" grpId="0"/>
      <p:bldP spid="10246" grpId="0"/>
      <p:bldP spid="10247" grpId="0"/>
      <p:bldP spid="10248" grpId="0"/>
      <p:bldP spid="10250" grpId="0"/>
      <p:bldP spid="102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 2"/>
          <p:cNvSpPr/>
          <p:nvPr/>
        </p:nvSpPr>
        <p:spPr>
          <a:xfrm>
            <a:off x="228600" y="339725"/>
            <a:ext cx="8545513" cy="65182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>
              <a:lnSpc>
                <a:spcPct val="110000"/>
              </a:lnSpc>
            </a:pPr>
            <a:r>
              <a:rPr lang="en-US" altLang="en-US" sz="2400" b="1" i="1" dirty="0">
                <a:latin typeface="Arial" panose="020B0604020202020204" pitchFamily="34" charset="0"/>
              </a:rPr>
              <a:t>1 . ……………………  is your family name ? </a:t>
            </a:r>
            <a:endParaRPr lang="en-US" altLang="en-US" sz="2400" b="1" i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400" b="1" i="1" dirty="0">
                <a:latin typeface="Arial" panose="020B0604020202020204" pitchFamily="34" charset="0"/>
              </a:rPr>
              <a:t>	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</a:rPr>
              <a:t> It’s Nguyen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400" b="1" i="1" dirty="0">
                <a:latin typeface="Arial" panose="020B0604020202020204" pitchFamily="34" charset="0"/>
              </a:rPr>
              <a:t>2. . …………………… are you ?			</a:t>
            </a:r>
            <a:endParaRPr lang="en-US" altLang="en-US" sz="2400" b="1" i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400" b="1" i="1" dirty="0">
                <a:latin typeface="Arial" panose="020B0604020202020204" pitchFamily="34" charset="0"/>
              </a:rPr>
              <a:t>	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</a:rPr>
              <a:t> I’m thirteen.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400" b="1" i="1" dirty="0">
                <a:latin typeface="Arial" panose="020B0604020202020204" pitchFamily="34" charset="0"/>
              </a:rPr>
              <a:t>3. . …………………… does Minh live ? 		</a:t>
            </a:r>
            <a:endParaRPr lang="en-US" altLang="en-US" sz="2400" b="1" i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400" b="1" i="1" dirty="0">
                <a:latin typeface="Arial" panose="020B0604020202020204" pitchFamily="34" charset="0"/>
              </a:rPr>
              <a:t>	 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</a:rPr>
              <a:t>24 Ngo Quyen Street.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400" b="1" i="1" dirty="0">
                <a:latin typeface="Arial" panose="020B0604020202020204" pitchFamily="34" charset="0"/>
              </a:rPr>
              <a:t>4. . …………………… do you live with ? 		</a:t>
            </a:r>
            <a:endParaRPr lang="en-US" altLang="en-US" sz="2400" b="1" i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400" b="1" i="1" dirty="0">
                <a:latin typeface="Arial" panose="020B0604020202020204" pitchFamily="34" charset="0"/>
              </a:rPr>
              <a:t>	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</a:rPr>
              <a:t> My parents.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400" b="1" i="1" dirty="0">
                <a:latin typeface="Arial" panose="020B0604020202020204" pitchFamily="34" charset="0"/>
              </a:rPr>
              <a:t>5. . …………………… do you go to school ?	</a:t>
            </a:r>
            <a:endParaRPr lang="en-US" altLang="en-US" sz="2400" b="1" i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400" b="1" i="1" dirty="0">
                <a:latin typeface="Arial" panose="020B0604020202020204" pitchFamily="34" charset="0"/>
              </a:rPr>
              <a:t>	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</a:rPr>
              <a:t> By bus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400" b="1" i="1" dirty="0">
                <a:latin typeface="Arial" panose="020B0604020202020204" pitchFamily="34" charset="0"/>
              </a:rPr>
              <a:t>6. . …………………… do you have English ? 	</a:t>
            </a:r>
            <a:endParaRPr lang="en-US" altLang="en-US" sz="2400" b="1" i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400" b="1" i="1" dirty="0">
                <a:latin typeface="Arial" panose="020B0604020202020204" pitchFamily="34" charset="0"/>
              </a:rPr>
              <a:t>	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</a:rPr>
              <a:t> On Tuesday and Wednesday .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endParaRPr lang="en-US" altLang="en-US" sz="2400" b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400" b="1" i="1" dirty="0">
                <a:latin typeface="Arial" panose="020B0604020202020204" pitchFamily="34" charset="0"/>
              </a:rPr>
              <a:t>7. . …………………… are you  unhappy ? 		</a:t>
            </a:r>
            <a:endParaRPr lang="en-US" altLang="en-US" sz="2400" b="1" i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400" b="1" i="1" dirty="0">
                <a:latin typeface="Arial" panose="020B0604020202020204" pitchFamily="34" charset="0"/>
              </a:rPr>
              <a:t>	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</a:rPr>
              <a:t>Because I miss  my friends.</a:t>
            </a:r>
            <a:endParaRPr lang="en-US" altLang="en-US" sz="24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400" b="1" i="1" dirty="0">
                <a:latin typeface="Arial" panose="020B0604020202020204" pitchFamily="34" charset="0"/>
              </a:rPr>
              <a:t>8. ………………………is it from your house to the market ?</a:t>
            </a:r>
            <a:endParaRPr lang="en-US" altLang="en-US" sz="2400" b="1" i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400" b="1" i="1" dirty="0">
                <a:latin typeface="Arial" panose="020B0604020202020204" pitchFamily="34" charset="0"/>
              </a:rPr>
              <a:t>	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</a:rPr>
              <a:t>About 2 kilometers.</a:t>
            </a:r>
            <a:endParaRPr lang="en-US" altLang="en-US" sz="24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6868" name="Text Box 4"/>
          <p:cNvSpPr txBox="1"/>
          <p:nvPr/>
        </p:nvSpPr>
        <p:spPr>
          <a:xfrm>
            <a:off x="914400" y="3048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What </a:t>
            </a:r>
            <a:endParaRPr lang="en-US" altLang="en-US" sz="24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36869" name="Text Box 5"/>
          <p:cNvSpPr txBox="1"/>
          <p:nvPr/>
        </p:nvSpPr>
        <p:spPr>
          <a:xfrm>
            <a:off x="838200" y="11430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How old  </a:t>
            </a:r>
            <a:endParaRPr lang="en-US" altLang="en-US" sz="24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36870" name="Text Box 6"/>
          <p:cNvSpPr txBox="1"/>
          <p:nvPr/>
        </p:nvSpPr>
        <p:spPr>
          <a:xfrm>
            <a:off x="838200" y="19050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Where </a:t>
            </a:r>
            <a:endParaRPr lang="en-US" altLang="en-US" sz="24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36871" name="Text Box 7"/>
          <p:cNvSpPr txBox="1"/>
          <p:nvPr/>
        </p:nvSpPr>
        <p:spPr>
          <a:xfrm>
            <a:off x="762000" y="27432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Who </a:t>
            </a:r>
            <a:endParaRPr lang="en-US" altLang="en-US" sz="24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36872" name="Text Box 8"/>
          <p:cNvSpPr txBox="1"/>
          <p:nvPr/>
        </p:nvSpPr>
        <p:spPr>
          <a:xfrm>
            <a:off x="762000" y="3581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How </a:t>
            </a:r>
            <a:endParaRPr lang="en-US" altLang="en-US" sz="24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36873" name="Text Box 9"/>
          <p:cNvSpPr txBox="1"/>
          <p:nvPr/>
        </p:nvSpPr>
        <p:spPr>
          <a:xfrm>
            <a:off x="838200" y="4343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When </a:t>
            </a:r>
            <a:endParaRPr lang="en-US" altLang="en-US" sz="24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36874" name="Text Box 10"/>
          <p:cNvSpPr txBox="1"/>
          <p:nvPr/>
        </p:nvSpPr>
        <p:spPr>
          <a:xfrm>
            <a:off x="838200" y="51816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Why </a:t>
            </a:r>
            <a:endParaRPr lang="en-US" altLang="en-US" sz="24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36875" name="Text Box 11"/>
          <p:cNvSpPr txBox="1"/>
          <p:nvPr/>
        </p:nvSpPr>
        <p:spPr>
          <a:xfrm>
            <a:off x="838200" y="60198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How far </a:t>
            </a:r>
            <a:endParaRPr lang="en-US" altLang="en-US" sz="24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26634" name="Text Box 12"/>
          <p:cNvSpPr txBox="1"/>
          <p:nvPr/>
        </p:nvSpPr>
        <p:spPr>
          <a:xfrm>
            <a:off x="304800" y="0"/>
            <a:ext cx="8686800" cy="40005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Exercise: I. Using Wh-question words to fill the blank</a:t>
            </a:r>
            <a:endParaRPr lang="en-US" altLang="en-US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  <p:bldP spid="36870" grpId="0"/>
      <p:bldP spid="36871" grpId="0"/>
      <p:bldP spid="36872" grpId="0"/>
      <p:bldP spid="36873" grpId="0"/>
      <p:bldP spid="36874" grpId="0"/>
      <p:bldP spid="3687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ln/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en-US" altLang="en-US" sz="3600" b="1" dirty="0">
                <a:solidFill>
                  <a:srgbClr val="FF0000"/>
                </a:solidFill>
              </a:rPr>
              <a:t>II. Fill the blank, using “On”, “in”, or “at”: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27650" name="Rectangle 3"/>
          <p:cNvSpPr>
            <a:spLocks noGrp="1"/>
          </p:cNvSpPr>
          <p:nvPr>
            <p:ph idx="1"/>
          </p:nvPr>
        </p:nvSpPr>
        <p:spPr>
          <a:xfrm>
            <a:off x="76200" y="1676400"/>
            <a:ext cx="9067800" cy="4525963"/>
          </a:xfrm>
          <a:ln/>
        </p:spPr>
        <p:txBody>
          <a:bodyPr vert="horz" wrap="square" lIns="91440" tIns="45720" rIns="91440" bIns="45720" anchor="t" anchorCtr="0"/>
          <a:p>
            <a:pPr marL="0" indent="0" eaLnBrk="1" hangingPunct="1">
              <a:spcBef>
                <a:spcPct val="60000"/>
              </a:spcBef>
              <a:buNone/>
            </a:pPr>
            <a:r>
              <a:rPr lang="en-US" altLang="en-US" sz="2400" b="1" dirty="0"/>
              <a:t>1. She lives …………….Hoan Kiem Street.</a:t>
            </a:r>
            <a:endParaRPr lang="en-US" altLang="en-US" sz="2400" b="1" dirty="0"/>
          </a:p>
          <a:p>
            <a:pPr marL="0" indent="0" eaLnBrk="1" hangingPunct="1">
              <a:spcBef>
                <a:spcPct val="60000"/>
              </a:spcBef>
              <a:buNone/>
            </a:pPr>
            <a:r>
              <a:rPr lang="en-US" altLang="en-US" sz="2400" b="1" dirty="0"/>
              <a:t>2. He is waiting for you ………….. the bus – stop No 1.</a:t>
            </a:r>
            <a:endParaRPr lang="en-US" altLang="en-US" sz="2400" b="1" dirty="0"/>
          </a:p>
          <a:p>
            <a:pPr marL="0" indent="0" eaLnBrk="1" hangingPunct="1">
              <a:spcBef>
                <a:spcPct val="60000"/>
              </a:spcBef>
              <a:buNone/>
            </a:pPr>
            <a:r>
              <a:rPr lang="en-US" altLang="en-US" sz="2400" b="1" dirty="0"/>
              <a:t>3. We live …………….Yen Bai City.</a:t>
            </a:r>
            <a:endParaRPr lang="en-US" altLang="en-US" sz="2400" b="1" dirty="0"/>
          </a:p>
          <a:p>
            <a:pPr marL="0" indent="0" eaLnBrk="1" hangingPunct="1">
              <a:spcBef>
                <a:spcPct val="60000"/>
              </a:spcBef>
              <a:buNone/>
            </a:pPr>
            <a:r>
              <a:rPr lang="en-US" altLang="en-US" sz="2400" b="1" dirty="0"/>
              <a:t>4. They have a house …………………Ho Chi Minh City.</a:t>
            </a:r>
            <a:endParaRPr lang="en-US" altLang="en-US" sz="2400" b="1" dirty="0"/>
          </a:p>
          <a:p>
            <a:pPr marL="0" indent="0" eaLnBrk="1" hangingPunct="1">
              <a:spcBef>
                <a:spcPct val="60000"/>
              </a:spcBef>
              <a:buNone/>
            </a:pPr>
            <a:r>
              <a:rPr lang="en-US" altLang="en-US" sz="2400" b="1" dirty="0"/>
              <a:t>5. Mary lives with her parents ……………39 Yen Ninh Road.</a:t>
            </a:r>
            <a:endParaRPr lang="en-US" altLang="en-US" sz="2400" b="1" dirty="0"/>
          </a:p>
          <a:p>
            <a:pPr marL="0" indent="0" eaLnBrk="1" hangingPunct="1">
              <a:spcBef>
                <a:spcPct val="60000"/>
              </a:spcBef>
              <a:buNone/>
            </a:pPr>
            <a:r>
              <a:rPr lang="en-US" altLang="en-US" sz="2400" b="1" dirty="0"/>
              <a:t>6. Hoa doesn’t live ………….Hue now. She is staying with her aunt and uncle ………………Tran Hung Dao Street, Ha Noi city.</a:t>
            </a:r>
            <a:endParaRPr lang="en-US" alt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1981200" y="1676400"/>
            <a:ext cx="1447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5513" y="2209800"/>
            <a:ext cx="1447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2819400"/>
            <a:ext cx="1447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48188" y="3951288"/>
            <a:ext cx="1447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3376613"/>
            <a:ext cx="1447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9363" y="4991100"/>
            <a:ext cx="1447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4481513"/>
            <a:ext cx="1066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3" name="Picture 4" descr="k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WordArt 5"/>
          <p:cNvSpPr>
            <a:spLocks noTextEdit="1"/>
          </p:cNvSpPr>
          <p:nvPr/>
        </p:nvSpPr>
        <p:spPr>
          <a:xfrm rot="10800000" flipH="1" flipV="1">
            <a:off x="1752600" y="1600200"/>
            <a:ext cx="5410200" cy="29718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3156398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660033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Monotype Corsiva" panose="03010101010201010101" charset="0"/>
                <a:ea typeface="Monotype Corsiva" panose="03010101010201010101" charset="0"/>
              </a:rPr>
              <a:t>Homework</a:t>
            </a:r>
            <a:endParaRPr lang="en-US" sz="3600">
              <a:ln w="9525" cap="flat" cmpd="sng">
                <a:solidFill>
                  <a:srgbClr val="660033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CC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Monotype Corsiva" panose="03010101010201010101" charset="0"/>
              <a:ea typeface="Monotype Corsiva" panose="03010101010201010101" charset="0"/>
            </a:endParaRPr>
          </a:p>
        </p:txBody>
      </p:sp>
      <p:sp>
        <p:nvSpPr>
          <p:cNvPr id="18438" name="Text Box 6"/>
          <p:cNvSpPr txBox="1"/>
          <p:nvPr/>
        </p:nvSpPr>
        <p:spPr>
          <a:xfrm>
            <a:off x="1219200" y="2590800"/>
            <a:ext cx="7924800" cy="212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>
              <a:spcBef>
                <a:spcPct val="50000"/>
              </a:spcBef>
              <a:buChar char="-"/>
            </a:pPr>
            <a:r>
              <a:rPr lang="en-US" altLang="en-US" sz="4400" b="1" dirty="0">
                <a:latin typeface="Times New Roman" panose="02020603050405020304" pitchFamily="18" charset="0"/>
              </a:rPr>
              <a:t>Learn the lesson well.</a:t>
            </a:r>
            <a:endParaRPr lang="en-US" altLang="en-US" sz="4400" b="1" dirty="0">
              <a:latin typeface="Times New Roman" panose="02020603050405020304" pitchFamily="18" charset="0"/>
            </a:endParaRPr>
          </a:p>
          <a:p>
            <a:pPr marL="342900" indent="-342900"/>
            <a:r>
              <a:rPr lang="en-US" altLang="en-US" sz="4400" b="1" dirty="0">
                <a:latin typeface="Times New Roman" panose="02020603050405020304" pitchFamily="18" charset="0"/>
              </a:rPr>
              <a:t>- Prepare: Unit 2: A – Telephone numbers. 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Picture 2" descr="blackboar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00200"/>
            <a:ext cx="9144000" cy="1222375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4099" name="Rectangle 3"/>
          <p:cNvSpPr/>
          <p:nvPr/>
        </p:nvSpPr>
        <p:spPr>
          <a:xfrm>
            <a:off x="533400" y="1752600"/>
            <a:ext cx="8001000" cy="838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Where do Hoa’s parents live ?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124" name="thinking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124200" y="16002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13" descr="biglogo">
            <a:hlinkClick r:id="" action="ppaction://noaction">
              <a:snd r:embed="rId6" name="millionaire3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" y="101600"/>
            <a:ext cx="1295400" cy="128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WordArt 31"/>
          <p:cNvSpPr>
            <a:spLocks noTextEdit="1"/>
          </p:cNvSpPr>
          <p:nvPr/>
        </p:nvSpPr>
        <p:spPr>
          <a:xfrm>
            <a:off x="3886200" y="304800"/>
            <a:ext cx="45148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/>
            <a:r>
              <a:rPr lang="en-US" sz="3600" b="1"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Tahoma" panose="020B0604030504040204" charset="0"/>
                <a:ea typeface="Tahoma" panose="020B0604030504040204" charset="0"/>
              </a:rPr>
              <a:t>Who's a milionaire?</a:t>
            </a:r>
            <a:endParaRPr lang="en-US" sz="3600" b="1"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C330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pic>
        <p:nvPicPr>
          <p:cNvPr id="5127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300" y="5410200"/>
            <a:ext cx="4343400" cy="646113"/>
          </a:xfrm>
          <a:prstGeom prst="rect">
            <a:avLst/>
          </a:prstGeom>
          <a:noFill/>
          <a:ln w="38100">
            <a:noFill/>
          </a:ln>
        </p:spPr>
      </p:pic>
      <p:cxnSp>
        <p:nvCxnSpPr>
          <p:cNvPr id="5128" name="Straight Connector 20"/>
          <p:cNvCxnSpPr/>
          <p:nvPr/>
        </p:nvCxnSpPr>
        <p:spPr>
          <a:xfrm>
            <a:off x="1295400" y="733425"/>
            <a:ext cx="7162800" cy="28575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129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4724400"/>
            <a:ext cx="4343400" cy="646113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5130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8200" y="5410200"/>
            <a:ext cx="4343400" cy="646113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5131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8200" y="4724400"/>
            <a:ext cx="4343400" cy="646113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4111" name="AutoShape 15"/>
          <p:cNvSpPr/>
          <p:nvPr/>
        </p:nvSpPr>
        <p:spPr>
          <a:xfrm>
            <a:off x="533400" y="5410200"/>
            <a:ext cx="4038600" cy="609600"/>
          </a:xfrm>
          <a:prstGeom prst="hexagon">
            <a:avLst>
              <a:gd name="adj" fmla="val 61619"/>
              <a:gd name="vf" fmla="val 115470"/>
            </a:avLst>
          </a:prstGeom>
          <a:solidFill>
            <a:srgbClr val="00FF00"/>
          </a:solidFill>
          <a:ln w="38100" cap="flat" cmpd="dbl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en-US" altLang="en-US" b="1" dirty="0">
                <a:solidFill>
                  <a:srgbClr val="FF0066"/>
                </a:solidFill>
                <a:latin typeface=".VnArial" panose="020B7200000000000000" pitchFamily="34" charset="0"/>
              </a:rPr>
              <a:t>C. They live in Hue</a:t>
            </a:r>
            <a:endParaRPr lang="en-US" altLang="en-US" b="1" dirty="0">
              <a:solidFill>
                <a:srgbClr val="FF0066"/>
              </a:solidFill>
              <a:latin typeface=".VnArial" panose="020B72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0200" y="4851400"/>
            <a:ext cx="29718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b="1" dirty="0">
                <a:solidFill>
                  <a:schemeClr val="bg1"/>
                </a:solidFill>
                <a:latin typeface=".VnArial" panose="020B7200000000000000" pitchFamily="34" charset="0"/>
              </a:rPr>
              <a:t>B. They live in Ha Noi</a:t>
            </a:r>
            <a:endParaRPr lang="en-US" altLang="en-US" b="1" dirty="0">
              <a:solidFill>
                <a:schemeClr val="bg1"/>
              </a:solidFill>
              <a:latin typeface=".VnArial" panose="020B72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5486400"/>
            <a:ext cx="29718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b="1" dirty="0">
                <a:solidFill>
                  <a:schemeClr val="bg1"/>
                </a:solidFill>
                <a:latin typeface=".VnArial" panose="020B7200000000000000" pitchFamily="34" charset="0"/>
              </a:rPr>
              <a:t>D. They lives in Hue</a:t>
            </a:r>
            <a:endParaRPr lang="en-US" altLang="en-US" b="1" dirty="0">
              <a:latin typeface=".VnArial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3425" y="5524500"/>
            <a:ext cx="3508375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b="1" dirty="0">
                <a:solidFill>
                  <a:schemeClr val="bg1"/>
                </a:solidFill>
                <a:latin typeface=".VnArial" panose="020B7200000000000000" pitchFamily="34" charset="0"/>
              </a:rPr>
              <a:t>    C. They live in Hue</a:t>
            </a:r>
            <a:endParaRPr lang="en-US" altLang="en-US" b="1" dirty="0">
              <a:latin typeface=".VnArial" panose="020B7200000000000000" pitchFamily="34" charset="0"/>
            </a:endParaRPr>
          </a:p>
        </p:txBody>
      </p:sp>
      <p:grpSp>
        <p:nvGrpSpPr>
          <p:cNvPr id="2" name="Group 60"/>
          <p:cNvGrpSpPr/>
          <p:nvPr/>
        </p:nvGrpSpPr>
        <p:grpSpPr>
          <a:xfrm>
            <a:off x="2971800" y="3886200"/>
            <a:ext cx="1295400" cy="685800"/>
            <a:chOff x="2971800" y="3886200"/>
            <a:chExt cx="1295400" cy="685800"/>
          </a:xfrm>
        </p:grpSpPr>
        <p:sp>
          <p:nvSpPr>
            <p:cNvPr id="5137" name="AutoShape 27"/>
            <p:cNvSpPr/>
            <p:nvPr/>
          </p:nvSpPr>
          <p:spPr>
            <a:xfrm rot="5400000">
              <a:off x="3810000" y="4114800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p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5138" name="AutoShape 22"/>
            <p:cNvSpPr/>
            <p:nvPr/>
          </p:nvSpPr>
          <p:spPr>
            <a:xfrm rot="5400000">
              <a:off x="3200400" y="4125684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p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5139" name="Oval 26"/>
            <p:cNvSpPr/>
            <p:nvPr/>
          </p:nvSpPr>
          <p:spPr>
            <a:xfrm>
              <a:off x="35814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5140" name="Oval 25"/>
            <p:cNvSpPr/>
            <p:nvPr/>
          </p:nvSpPr>
          <p:spPr>
            <a:xfrm>
              <a:off x="32766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5141" name="Oval 23"/>
            <p:cNvSpPr/>
            <p:nvPr/>
          </p:nvSpPr>
          <p:spPr>
            <a:xfrm>
              <a:off x="38862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en-US" altLang="en-US" b="1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5142" name="AutoShape 24"/>
            <p:cNvSpPr/>
            <p:nvPr/>
          </p:nvSpPr>
          <p:spPr>
            <a:xfrm rot="5400000">
              <a:off x="3505200" y="4125686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p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5143" name="Oval 18"/>
            <p:cNvSpPr/>
            <p:nvPr/>
          </p:nvSpPr>
          <p:spPr>
            <a:xfrm>
              <a:off x="2971800" y="3886200"/>
              <a:ext cx="1295400" cy="685800"/>
            </a:xfrm>
            <a:prstGeom prst="ellipse">
              <a:avLst/>
            </a:prstGeom>
            <a:noFill/>
            <a:ln w="5715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en-US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5144" name="Oval 19"/>
          <p:cNvSpPr/>
          <p:nvPr/>
        </p:nvSpPr>
        <p:spPr>
          <a:xfrm>
            <a:off x="1600200" y="38862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b="1" dirty="0">
              <a:latin typeface="Times New Roman" panose="02020603050405020304" pitchFamily="18" charset="0"/>
            </a:endParaRPr>
          </a:p>
        </p:txBody>
      </p:sp>
      <p:pic>
        <p:nvPicPr>
          <p:cNvPr id="5145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1981200" y="3916363"/>
            <a:ext cx="514350" cy="606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46" name="Oval 17"/>
          <p:cNvSpPr/>
          <p:nvPr/>
        </p:nvSpPr>
        <p:spPr>
          <a:xfrm>
            <a:off x="228600" y="38862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2000" y="4800600"/>
            <a:ext cx="3429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sz="2000" b="1" dirty="0">
                <a:solidFill>
                  <a:schemeClr val="bg1"/>
                </a:solidFill>
                <a:latin typeface=".VnArial" panose="020B7200000000000000" pitchFamily="34" charset="0"/>
              </a:rPr>
              <a:t>A</a:t>
            </a:r>
            <a:r>
              <a:rPr lang="en-US" altLang="en-US" sz="2400" b="1" dirty="0">
                <a:solidFill>
                  <a:schemeClr val="bg1"/>
                </a:solidFill>
                <a:latin typeface=".VnArial" panose="020B7200000000000000" pitchFamily="34" charset="0"/>
              </a:rPr>
              <a:t>. </a:t>
            </a:r>
            <a:r>
              <a:rPr lang="en-US" altLang="en-US" b="1" dirty="0">
                <a:solidFill>
                  <a:schemeClr val="bg1"/>
                </a:solidFill>
                <a:latin typeface=".VnArial" panose="020B7200000000000000" pitchFamily="34" charset="0"/>
              </a:rPr>
              <a:t>They live on Hue</a:t>
            </a:r>
            <a:endParaRPr lang="en-US" altLang="en-US" b="1" dirty="0">
              <a:latin typeface=".VnArial" panose="020B7200000000000000" pitchFamily="34" charset="0"/>
            </a:endParaRPr>
          </a:p>
        </p:txBody>
      </p:sp>
      <p:sp>
        <p:nvSpPr>
          <p:cNvPr id="5148" name="Oval 59"/>
          <p:cNvSpPr/>
          <p:nvPr/>
        </p:nvSpPr>
        <p:spPr>
          <a:xfrm>
            <a:off x="250825" y="3886200"/>
            <a:ext cx="1262063" cy="685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en-US" altLang="en-US" b="1" dirty="0">
                <a:solidFill>
                  <a:srgbClr val="FF0000"/>
                </a:solidFill>
                <a:latin typeface=".VnArial" panose="020B7200000000000000" pitchFamily="34" charset="0"/>
              </a:rPr>
              <a:t>50:50</a:t>
            </a:r>
            <a:endParaRPr lang="en-US" altLang="en-US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0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4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099" grpId="0"/>
      <p:bldP spid="4111" grpId="0" animBg="1"/>
      <p:bldP spid="27" grpId="0"/>
      <p:bldP spid="27" grpId="1"/>
      <p:bldP spid="28" grpId="0"/>
      <p:bldP spid="28" grpId="1"/>
      <p:bldP spid="29" grpId="0"/>
      <p:bldP spid="29" grpId="1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2" descr="blackboar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00200"/>
            <a:ext cx="9144000" cy="1222375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4099" name="Rectangle 3"/>
          <p:cNvSpPr/>
          <p:nvPr/>
        </p:nvSpPr>
        <p:spPr>
          <a:xfrm>
            <a:off x="533400" y="1752600"/>
            <a:ext cx="8001000" cy="838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Which class is Hoa in?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148" name="thinking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124200" y="16002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3" descr="biglogo">
            <a:hlinkClick r:id="" action="ppaction://noaction">
              <a:snd r:embed="rId6" name="millionaire3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" y="101600"/>
            <a:ext cx="1295400" cy="128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WordArt 31"/>
          <p:cNvSpPr>
            <a:spLocks noTextEdit="1"/>
          </p:cNvSpPr>
          <p:nvPr/>
        </p:nvSpPr>
        <p:spPr>
          <a:xfrm>
            <a:off x="3886200" y="304800"/>
            <a:ext cx="45148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/>
            <a:r>
              <a:rPr lang="en-US" sz="3600" b="1"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Tahoma" panose="020B0604030504040204" charset="0"/>
                <a:ea typeface="Tahoma" panose="020B0604030504040204" charset="0"/>
              </a:rPr>
              <a:t>Who's a milionaire?</a:t>
            </a:r>
            <a:endParaRPr lang="en-US" sz="3600" b="1"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C330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pic>
        <p:nvPicPr>
          <p:cNvPr id="6151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300" y="5410200"/>
            <a:ext cx="4343400" cy="646113"/>
          </a:xfrm>
          <a:prstGeom prst="rect">
            <a:avLst/>
          </a:prstGeom>
          <a:noFill/>
          <a:ln w="38100">
            <a:noFill/>
          </a:ln>
        </p:spPr>
      </p:pic>
      <p:cxnSp>
        <p:nvCxnSpPr>
          <p:cNvPr id="6152" name="Straight Connector 20"/>
          <p:cNvCxnSpPr/>
          <p:nvPr/>
        </p:nvCxnSpPr>
        <p:spPr>
          <a:xfrm>
            <a:off x="1295400" y="733425"/>
            <a:ext cx="7162800" cy="28575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153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4699000"/>
            <a:ext cx="4343400" cy="646113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6154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8200" y="5410200"/>
            <a:ext cx="4343400" cy="646113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6155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8200" y="4724400"/>
            <a:ext cx="4343400" cy="646113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4111" name="AutoShape 15"/>
          <p:cNvSpPr/>
          <p:nvPr/>
        </p:nvSpPr>
        <p:spPr>
          <a:xfrm>
            <a:off x="533400" y="4724400"/>
            <a:ext cx="4038600" cy="609600"/>
          </a:xfrm>
          <a:prstGeom prst="hexagon">
            <a:avLst>
              <a:gd name="adj" fmla="val 61619"/>
              <a:gd name="vf" fmla="val 115470"/>
            </a:avLst>
          </a:prstGeom>
          <a:solidFill>
            <a:srgbClr val="00FF00"/>
          </a:solidFill>
          <a:ln w="38100" cap="flat" cmpd="dbl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en-US" altLang="en-US" b="1" dirty="0">
                <a:solidFill>
                  <a:srgbClr val="FF0066"/>
                </a:solidFill>
                <a:latin typeface=".VnArial" panose="020B7200000000000000" pitchFamily="34" charset="0"/>
              </a:rPr>
              <a:t>A. She is in class 7A  </a:t>
            </a:r>
            <a:endParaRPr lang="en-US" altLang="en-US" b="1" dirty="0">
              <a:solidFill>
                <a:srgbClr val="FF0066"/>
              </a:solidFill>
              <a:latin typeface=".VnArial" panose="020B72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0200" y="4851400"/>
            <a:ext cx="29718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b="1" dirty="0">
                <a:solidFill>
                  <a:schemeClr val="bg1"/>
                </a:solidFill>
                <a:latin typeface=".VnArial" panose="020B7200000000000000" pitchFamily="34" charset="0"/>
              </a:rPr>
              <a:t>B. I am in class 7A</a:t>
            </a:r>
            <a:endParaRPr lang="en-US" altLang="en-US" b="1" dirty="0">
              <a:solidFill>
                <a:schemeClr val="bg1"/>
              </a:solidFill>
              <a:latin typeface=".VnArial" panose="020B72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5486400"/>
            <a:ext cx="29718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b="1" dirty="0">
                <a:solidFill>
                  <a:schemeClr val="bg1"/>
                </a:solidFill>
                <a:latin typeface=".VnArial" panose="020B7200000000000000" pitchFamily="34" charset="0"/>
              </a:rPr>
              <a:t>D. I am in class 6A</a:t>
            </a:r>
            <a:endParaRPr lang="en-US" altLang="en-US" b="1" dirty="0">
              <a:latin typeface=".VnArial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8825" y="5486400"/>
            <a:ext cx="24384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b="1" dirty="0">
                <a:solidFill>
                  <a:schemeClr val="bg1"/>
                </a:solidFill>
                <a:latin typeface=".VnArial" panose="020B7200000000000000" pitchFamily="34" charset="0"/>
              </a:rPr>
              <a:t>C. She is in class 6A</a:t>
            </a:r>
            <a:endParaRPr lang="en-US" altLang="en-US" b="1" dirty="0">
              <a:latin typeface=".VnArial" panose="020B7200000000000000" pitchFamily="34" charset="0"/>
            </a:endParaRPr>
          </a:p>
        </p:txBody>
      </p:sp>
      <p:grpSp>
        <p:nvGrpSpPr>
          <p:cNvPr id="2" name="Group 60"/>
          <p:cNvGrpSpPr/>
          <p:nvPr/>
        </p:nvGrpSpPr>
        <p:grpSpPr>
          <a:xfrm>
            <a:off x="2971800" y="3886200"/>
            <a:ext cx="1295400" cy="685800"/>
            <a:chOff x="2971800" y="3886200"/>
            <a:chExt cx="1295400" cy="685800"/>
          </a:xfrm>
        </p:grpSpPr>
        <p:sp>
          <p:nvSpPr>
            <p:cNvPr id="6161" name="AutoShape 27"/>
            <p:cNvSpPr/>
            <p:nvPr/>
          </p:nvSpPr>
          <p:spPr>
            <a:xfrm rot="5400000">
              <a:off x="3810000" y="4114800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p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6162" name="AutoShape 22"/>
            <p:cNvSpPr/>
            <p:nvPr/>
          </p:nvSpPr>
          <p:spPr>
            <a:xfrm rot="5400000">
              <a:off x="3200400" y="4125684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p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6163" name="Oval 26"/>
            <p:cNvSpPr/>
            <p:nvPr/>
          </p:nvSpPr>
          <p:spPr>
            <a:xfrm>
              <a:off x="35814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6164" name="Oval 25"/>
            <p:cNvSpPr/>
            <p:nvPr/>
          </p:nvSpPr>
          <p:spPr>
            <a:xfrm>
              <a:off x="32766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6165" name="Oval 23"/>
            <p:cNvSpPr/>
            <p:nvPr/>
          </p:nvSpPr>
          <p:spPr>
            <a:xfrm>
              <a:off x="38862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en-US" altLang="en-US" b="1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6166" name="AutoShape 24"/>
            <p:cNvSpPr/>
            <p:nvPr/>
          </p:nvSpPr>
          <p:spPr>
            <a:xfrm rot="5400000">
              <a:off x="3505200" y="4125686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p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6167" name="Oval 18"/>
            <p:cNvSpPr/>
            <p:nvPr/>
          </p:nvSpPr>
          <p:spPr>
            <a:xfrm>
              <a:off x="2971800" y="3886200"/>
              <a:ext cx="1295400" cy="685800"/>
            </a:xfrm>
            <a:prstGeom prst="ellipse">
              <a:avLst/>
            </a:prstGeom>
            <a:noFill/>
            <a:ln w="5715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en-US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6168" name="Oval 19"/>
          <p:cNvSpPr/>
          <p:nvPr/>
        </p:nvSpPr>
        <p:spPr>
          <a:xfrm>
            <a:off x="1600200" y="38862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b="1" dirty="0">
              <a:latin typeface="Times New Roman" panose="02020603050405020304" pitchFamily="18" charset="0"/>
            </a:endParaRPr>
          </a:p>
        </p:txBody>
      </p:sp>
      <p:pic>
        <p:nvPicPr>
          <p:cNvPr id="6169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1981200" y="3916363"/>
            <a:ext cx="514350" cy="606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70" name="Oval 17"/>
          <p:cNvSpPr/>
          <p:nvPr/>
        </p:nvSpPr>
        <p:spPr>
          <a:xfrm>
            <a:off x="228600" y="38862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9300" y="4775200"/>
            <a:ext cx="3352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sz="2000" b="1" dirty="0">
                <a:solidFill>
                  <a:schemeClr val="bg1"/>
                </a:solidFill>
                <a:latin typeface=".VnArial" panose="020B7200000000000000" pitchFamily="34" charset="0"/>
              </a:rPr>
              <a:t>   A</a:t>
            </a:r>
            <a:r>
              <a:rPr lang="en-US" altLang="en-US" sz="2400" b="1" dirty="0">
                <a:solidFill>
                  <a:schemeClr val="bg1"/>
                </a:solidFill>
                <a:latin typeface=".VnArial" panose="020B7200000000000000" pitchFamily="34" charset="0"/>
              </a:rPr>
              <a:t>. </a:t>
            </a:r>
            <a:r>
              <a:rPr lang="en-US" altLang="en-US" b="1" dirty="0">
                <a:solidFill>
                  <a:schemeClr val="bg1"/>
                </a:solidFill>
                <a:latin typeface=".VnArial" panose="020B7200000000000000" pitchFamily="34" charset="0"/>
              </a:rPr>
              <a:t>She is in class 7A</a:t>
            </a:r>
            <a:endParaRPr lang="en-US" altLang="en-US" b="1" dirty="0">
              <a:latin typeface=".VnArial" panose="020B7200000000000000" pitchFamily="34" charset="0"/>
            </a:endParaRPr>
          </a:p>
        </p:txBody>
      </p:sp>
      <p:sp>
        <p:nvSpPr>
          <p:cNvPr id="6172" name="Oval 59"/>
          <p:cNvSpPr/>
          <p:nvPr/>
        </p:nvSpPr>
        <p:spPr>
          <a:xfrm>
            <a:off x="250825" y="3886200"/>
            <a:ext cx="1262063" cy="685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en-US" altLang="en-US" b="1" dirty="0">
                <a:solidFill>
                  <a:srgbClr val="FF0000"/>
                </a:solidFill>
                <a:latin typeface=".VnArial" panose="020B7200000000000000" pitchFamily="34" charset="0"/>
              </a:rPr>
              <a:t>50:50</a:t>
            </a:r>
            <a:endParaRPr lang="en-US" altLang="en-US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0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8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099" grpId="0"/>
      <p:bldP spid="4111" grpId="0" animBg="1"/>
      <p:bldP spid="27" grpId="0"/>
      <p:bldP spid="27" grpId="1"/>
      <p:bldP spid="28" grpId="0"/>
      <p:bldP spid="28" grpId="1"/>
      <p:bldP spid="29" grpId="0"/>
      <p:bldP spid="29" grpId="1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Picture 2" descr="blackboar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0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00200"/>
            <a:ext cx="9144000" cy="1222375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4099" name="Rectangle 3"/>
          <p:cNvSpPr/>
          <p:nvPr/>
        </p:nvSpPr>
        <p:spPr>
          <a:xfrm>
            <a:off x="533400" y="1752600"/>
            <a:ext cx="8001000" cy="838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Hoa is staying with …………..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172" name="thinking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124200" y="16002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13" descr="biglogo">
            <a:hlinkClick r:id="" action="ppaction://noaction">
              <a:snd r:embed="rId6" name="millionaire3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" y="101600"/>
            <a:ext cx="1295400" cy="128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WordArt 31"/>
          <p:cNvSpPr>
            <a:spLocks noTextEdit="1"/>
          </p:cNvSpPr>
          <p:nvPr/>
        </p:nvSpPr>
        <p:spPr>
          <a:xfrm>
            <a:off x="3886200" y="304800"/>
            <a:ext cx="45148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/>
            <a:r>
              <a:rPr lang="en-US" sz="3600" b="1"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Tahoma" panose="020B0604030504040204" charset="0"/>
                <a:ea typeface="Tahoma" panose="020B0604030504040204" charset="0"/>
              </a:rPr>
              <a:t>Who's a milionaire?</a:t>
            </a:r>
            <a:endParaRPr lang="en-US" sz="3600" b="1"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C330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pic>
        <p:nvPicPr>
          <p:cNvPr id="7175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300" y="5410200"/>
            <a:ext cx="4343400" cy="646113"/>
          </a:xfrm>
          <a:prstGeom prst="rect">
            <a:avLst/>
          </a:prstGeom>
          <a:noFill/>
          <a:ln w="38100">
            <a:noFill/>
          </a:ln>
        </p:spPr>
      </p:pic>
      <p:cxnSp>
        <p:nvCxnSpPr>
          <p:cNvPr id="7176" name="Straight Connector 20"/>
          <p:cNvCxnSpPr/>
          <p:nvPr/>
        </p:nvCxnSpPr>
        <p:spPr>
          <a:xfrm>
            <a:off x="1295400" y="733425"/>
            <a:ext cx="7162800" cy="28575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77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4724400"/>
            <a:ext cx="4343400" cy="646113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7178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8200" y="5410200"/>
            <a:ext cx="4343400" cy="646113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7179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8200" y="4724400"/>
            <a:ext cx="4343400" cy="646113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4111" name="AutoShape 15"/>
          <p:cNvSpPr/>
          <p:nvPr/>
        </p:nvSpPr>
        <p:spPr>
          <a:xfrm>
            <a:off x="4800600" y="4724400"/>
            <a:ext cx="4191000" cy="762000"/>
          </a:xfrm>
          <a:prstGeom prst="hexagon">
            <a:avLst>
              <a:gd name="adj" fmla="val 51155"/>
              <a:gd name="vf" fmla="val 115470"/>
            </a:avLst>
          </a:prstGeom>
          <a:solidFill>
            <a:srgbClr val="00FF00"/>
          </a:solidFill>
          <a:ln w="38100" cap="flat" cmpd="dbl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en-US" altLang="en-US" b="1" dirty="0">
                <a:solidFill>
                  <a:srgbClr val="FF0066"/>
                </a:solidFill>
                <a:latin typeface=".VnArial" panose="020B7200000000000000" pitchFamily="34" charset="0"/>
              </a:rPr>
              <a:t>B. her uncle and aunt  </a:t>
            </a:r>
            <a:endParaRPr lang="en-US" altLang="en-US" b="1" dirty="0">
              <a:solidFill>
                <a:srgbClr val="FF0066"/>
              </a:solidFill>
              <a:latin typeface=".VnArial" panose="020B72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70500" y="4902200"/>
            <a:ext cx="29718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b="1" dirty="0">
                <a:solidFill>
                  <a:schemeClr val="bg1"/>
                </a:solidFill>
                <a:latin typeface=".VnArial" panose="020B7200000000000000" pitchFamily="34" charset="0"/>
              </a:rPr>
              <a:t>B. her uncle and aunt</a:t>
            </a:r>
            <a:endParaRPr lang="en-US" altLang="en-US" b="1" dirty="0">
              <a:solidFill>
                <a:schemeClr val="bg1"/>
              </a:solidFill>
              <a:latin typeface=".VnArial" panose="020B72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5486400"/>
            <a:ext cx="36576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b="1" dirty="0">
                <a:solidFill>
                  <a:schemeClr val="bg1"/>
                </a:solidFill>
                <a:latin typeface=".VnArial" panose="020B7200000000000000" pitchFamily="34" charset="0"/>
              </a:rPr>
              <a:t>D. her uncle.</a:t>
            </a:r>
            <a:endParaRPr lang="en-US" altLang="en-US" b="1" dirty="0">
              <a:latin typeface=".VnArial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" y="5486400"/>
            <a:ext cx="3889375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b="1" dirty="0">
                <a:solidFill>
                  <a:schemeClr val="bg1"/>
                </a:solidFill>
                <a:latin typeface=".VnArial" panose="020B7200000000000000" pitchFamily="34" charset="0"/>
              </a:rPr>
              <a:t>C. her parents</a:t>
            </a:r>
            <a:endParaRPr lang="en-US" altLang="en-US" b="1" dirty="0">
              <a:latin typeface=".VnArial" panose="020B7200000000000000" pitchFamily="34" charset="0"/>
            </a:endParaRPr>
          </a:p>
        </p:txBody>
      </p:sp>
      <p:grpSp>
        <p:nvGrpSpPr>
          <p:cNvPr id="2" name="Group 60"/>
          <p:cNvGrpSpPr/>
          <p:nvPr/>
        </p:nvGrpSpPr>
        <p:grpSpPr>
          <a:xfrm>
            <a:off x="2971800" y="3886200"/>
            <a:ext cx="1295400" cy="685800"/>
            <a:chOff x="2971800" y="3886200"/>
            <a:chExt cx="1295400" cy="685800"/>
          </a:xfrm>
        </p:grpSpPr>
        <p:sp>
          <p:nvSpPr>
            <p:cNvPr id="7185" name="AutoShape 27"/>
            <p:cNvSpPr/>
            <p:nvPr/>
          </p:nvSpPr>
          <p:spPr>
            <a:xfrm rot="5400000">
              <a:off x="3810000" y="4114800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p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7186" name="AutoShape 22"/>
            <p:cNvSpPr/>
            <p:nvPr/>
          </p:nvSpPr>
          <p:spPr>
            <a:xfrm rot="5400000">
              <a:off x="3200400" y="4125684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p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7187" name="Oval 26"/>
            <p:cNvSpPr/>
            <p:nvPr/>
          </p:nvSpPr>
          <p:spPr>
            <a:xfrm>
              <a:off x="35814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7188" name="Oval 25"/>
            <p:cNvSpPr/>
            <p:nvPr/>
          </p:nvSpPr>
          <p:spPr>
            <a:xfrm>
              <a:off x="32766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7189" name="Oval 23"/>
            <p:cNvSpPr/>
            <p:nvPr/>
          </p:nvSpPr>
          <p:spPr>
            <a:xfrm>
              <a:off x="38862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en-US" altLang="en-US" b="1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7190" name="AutoShape 24"/>
            <p:cNvSpPr/>
            <p:nvPr/>
          </p:nvSpPr>
          <p:spPr>
            <a:xfrm rot="5400000">
              <a:off x="3505200" y="4125686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p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7191" name="Oval 18"/>
            <p:cNvSpPr/>
            <p:nvPr/>
          </p:nvSpPr>
          <p:spPr>
            <a:xfrm>
              <a:off x="2971800" y="3886200"/>
              <a:ext cx="1295400" cy="685800"/>
            </a:xfrm>
            <a:prstGeom prst="ellipse">
              <a:avLst/>
            </a:prstGeom>
            <a:noFill/>
            <a:ln w="5715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en-US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7192" name="Oval 19"/>
          <p:cNvSpPr/>
          <p:nvPr/>
        </p:nvSpPr>
        <p:spPr>
          <a:xfrm>
            <a:off x="1600200" y="38862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b="1" dirty="0">
              <a:latin typeface="Times New Roman" panose="02020603050405020304" pitchFamily="18" charset="0"/>
            </a:endParaRPr>
          </a:p>
        </p:txBody>
      </p:sp>
      <p:pic>
        <p:nvPicPr>
          <p:cNvPr id="7193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1981200" y="3916363"/>
            <a:ext cx="514350" cy="606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94" name="Oval 17"/>
          <p:cNvSpPr/>
          <p:nvPr/>
        </p:nvSpPr>
        <p:spPr>
          <a:xfrm>
            <a:off x="228600" y="3886200"/>
            <a:ext cx="1295400" cy="685800"/>
          </a:xfrm>
          <a:prstGeom prst="ellipse">
            <a:avLst/>
          </a:prstGeom>
          <a:noFill/>
          <a:ln w="5715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9600" y="4800600"/>
            <a:ext cx="3962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sz="2000" b="1" dirty="0">
                <a:solidFill>
                  <a:schemeClr val="bg1"/>
                </a:solidFill>
                <a:latin typeface=".VnArial" panose="020B7200000000000000" pitchFamily="34" charset="0"/>
              </a:rPr>
              <a:t>A</a:t>
            </a:r>
            <a:r>
              <a:rPr lang="en-US" altLang="en-US" sz="2400" b="1" dirty="0">
                <a:solidFill>
                  <a:schemeClr val="bg1"/>
                </a:solidFill>
                <a:latin typeface=".VnArial" panose="020B7200000000000000" pitchFamily="34" charset="0"/>
              </a:rPr>
              <a:t>. </a:t>
            </a:r>
            <a:r>
              <a:rPr lang="en-US" altLang="en-US" b="1" dirty="0">
                <a:solidFill>
                  <a:schemeClr val="bg1"/>
                </a:solidFill>
                <a:latin typeface=".VnArial" panose="020B7200000000000000" pitchFamily="34" charset="0"/>
              </a:rPr>
              <a:t>her</a:t>
            </a:r>
            <a:r>
              <a:rPr lang="en-US" altLang="en-US" sz="2400" b="1" dirty="0">
                <a:solidFill>
                  <a:schemeClr val="bg1"/>
                </a:solidFill>
                <a:latin typeface=".VnArial" panose="020B7200000000000000" pitchFamily="34" charset="0"/>
              </a:rPr>
              <a:t> </a:t>
            </a:r>
            <a:r>
              <a:rPr lang="en-US" altLang="en-US" b="1" dirty="0">
                <a:solidFill>
                  <a:schemeClr val="bg1"/>
                </a:solidFill>
                <a:latin typeface=".VnArial" panose="020B7200000000000000" pitchFamily="34" charset="0"/>
              </a:rPr>
              <a:t>friends</a:t>
            </a:r>
            <a:endParaRPr lang="en-US" altLang="en-US" b="1" dirty="0">
              <a:latin typeface=".VnArial" panose="020B7200000000000000" pitchFamily="34" charset="0"/>
            </a:endParaRPr>
          </a:p>
        </p:txBody>
      </p:sp>
      <p:sp>
        <p:nvSpPr>
          <p:cNvPr id="7196" name="Oval 59"/>
          <p:cNvSpPr/>
          <p:nvPr/>
        </p:nvSpPr>
        <p:spPr>
          <a:xfrm>
            <a:off x="250825" y="3886200"/>
            <a:ext cx="1262063" cy="685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en-US" altLang="en-US" b="1" dirty="0">
                <a:solidFill>
                  <a:srgbClr val="FF0000"/>
                </a:solidFill>
                <a:latin typeface=".VnArial" panose="020B7200000000000000" pitchFamily="34" charset="0"/>
              </a:rPr>
              <a:t>50:50</a:t>
            </a:r>
            <a:endParaRPr lang="en-US" altLang="en-US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0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2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099" grpId="0"/>
      <p:bldP spid="4111" grpId="0" animBg="1"/>
      <p:bldP spid="27" grpId="0"/>
      <p:bldP spid="27" grpId="1"/>
      <p:bldP spid="28" grpId="0"/>
      <p:bldP spid="28" grpId="1"/>
      <p:bldP spid="29" grpId="0"/>
      <p:bldP spid="29" grpId="1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Text Box 6"/>
          <p:cNvSpPr txBox="1"/>
          <p:nvPr/>
        </p:nvSpPr>
        <p:spPr>
          <a:xfrm>
            <a:off x="533400" y="1447800"/>
            <a:ext cx="8153400" cy="2368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Wednesday, September 15</a:t>
            </a:r>
            <a:r>
              <a:rPr lang="en-US" altLang="en-US" sz="4000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th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, 2021</a:t>
            </a: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Unit 1 (cont)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B - Names and addresses</a:t>
            </a:r>
            <a:endParaRPr lang="en-US" altLang="en-US" sz="3600" baseline="-250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1" name="Rectangle 3"/>
          <p:cNvSpPr/>
          <p:nvPr/>
        </p:nvSpPr>
        <p:spPr>
          <a:xfrm>
            <a:off x="381000" y="1371600"/>
            <a:ext cx="8458200" cy="900113"/>
          </a:xfrm>
          <a:prstGeom prst="rect">
            <a:avLst/>
          </a:prstGeom>
          <a:noFill/>
          <a:ln w="12700">
            <a:noFill/>
          </a:ln>
        </p:spPr>
        <p:txBody>
          <a:bodyPr bIns="0" anchor="ctr" anchorCtr="0">
            <a:spAutoFit/>
          </a:bodyPr>
          <a:p>
            <a:pPr algn="ctr"/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Pham</a:t>
            </a:r>
            <a:r>
              <a:rPr lang="en-US" altLang="en-US" sz="28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       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Thi</a:t>
            </a:r>
            <a:r>
              <a:rPr lang="en-US" altLang="en-US" sz="28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        </a:t>
            </a:r>
            <a:r>
              <a:rPr lang="en-US" altLang="en-US" sz="2800" b="1" u="sng" dirty="0">
                <a:solidFill>
                  <a:srgbClr val="9900FF"/>
                </a:solidFill>
                <a:latin typeface="Times New Roman" panose="02020603050405020304" pitchFamily="18" charset="0"/>
              </a:rPr>
              <a:t>Hoa </a:t>
            </a:r>
            <a:r>
              <a:rPr lang="en-US" altLang="en-US" sz="2800" b="1" dirty="0">
                <a:latin typeface="Times New Roman" panose="02020603050405020304" pitchFamily="18" charset="0"/>
              </a:rPr>
              <a:t>    </a:t>
            </a:r>
            <a:r>
              <a:rPr lang="en-US" altLang="en-US" sz="2800" b="1" u="sng" dirty="0">
                <a:latin typeface="Times New Roman" panose="02020603050405020304" pitchFamily="18" charset="0"/>
              </a:rPr>
              <a:t>12 Tran Hung Dao Street</a:t>
            </a:r>
            <a:r>
              <a:rPr lang="en-US" altLang="en-US" sz="2800" u="sng" dirty="0">
                <a:latin typeface="Times New Roman" panose="02020603050405020304" pitchFamily="18" charset="0"/>
              </a:rPr>
              <a:t> </a:t>
            </a:r>
            <a:endParaRPr lang="en-US" altLang="en-US" sz="2800" u="sng" dirty="0">
              <a:latin typeface="Times New Roman" panose="02020603050405020304" pitchFamily="18" charset="0"/>
            </a:endParaRPr>
          </a:p>
          <a:p>
            <a:pPr algn="ctr" eaLnBrk="0" hangingPunct="0"/>
            <a:endParaRPr lang="en-US" altLang="en-US" sz="2800" u="sng" dirty="0">
              <a:latin typeface="Times New Roman" panose="02020603050405020304" pitchFamily="18" charset="0"/>
            </a:endParaRPr>
          </a:p>
        </p:txBody>
      </p:sp>
      <p:grpSp>
        <p:nvGrpSpPr>
          <p:cNvPr id="22532" name="Group 4"/>
          <p:cNvGrpSpPr/>
          <p:nvPr/>
        </p:nvGrpSpPr>
        <p:grpSpPr>
          <a:xfrm>
            <a:off x="-228600" y="1828800"/>
            <a:ext cx="3124200" cy="1128713"/>
            <a:chOff x="-144" y="1104"/>
            <a:chExt cx="1968" cy="711"/>
          </a:xfrm>
        </p:grpSpPr>
        <p:sp>
          <p:nvSpPr>
            <p:cNvPr id="9219" name="Text Box 5"/>
            <p:cNvSpPr txBox="1"/>
            <p:nvPr/>
          </p:nvSpPr>
          <p:spPr>
            <a:xfrm>
              <a:off x="-144" y="1488"/>
              <a:ext cx="196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i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Family name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20" name="Line 6"/>
            <p:cNvSpPr/>
            <p:nvPr/>
          </p:nvSpPr>
          <p:spPr>
            <a:xfrm>
              <a:off x="672" y="1104"/>
              <a:ext cx="0" cy="432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</p:spPr>
        </p:sp>
      </p:grpSp>
      <p:grpSp>
        <p:nvGrpSpPr>
          <p:cNvPr id="22535" name="Group 7"/>
          <p:cNvGrpSpPr/>
          <p:nvPr/>
        </p:nvGrpSpPr>
        <p:grpSpPr>
          <a:xfrm>
            <a:off x="1143000" y="1828800"/>
            <a:ext cx="2819400" cy="1978025"/>
            <a:chOff x="1200" y="1152"/>
            <a:chExt cx="1776" cy="1080"/>
          </a:xfrm>
        </p:grpSpPr>
        <p:sp>
          <p:nvSpPr>
            <p:cNvPr id="9222" name="Text Box 8"/>
            <p:cNvSpPr txBox="1"/>
            <p:nvPr/>
          </p:nvSpPr>
          <p:spPr>
            <a:xfrm>
              <a:off x="1200" y="1948"/>
              <a:ext cx="1776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800" i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middle name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>
                  <a:latin typeface="Arial" panose="020B0604020202020204" pitchFamily="34" charset="0"/>
                </a:rPr>
                <a:t> </a:t>
              </a:r>
              <a:endParaRPr lang="en-US" altLang="en-US" sz="2800" dirty="0">
                <a:latin typeface="Arial" panose="020B0604020202020204" pitchFamily="34" charset="0"/>
              </a:endParaRPr>
            </a:p>
          </p:txBody>
        </p:sp>
        <p:sp>
          <p:nvSpPr>
            <p:cNvPr id="9223" name="Line 9"/>
            <p:cNvSpPr/>
            <p:nvPr/>
          </p:nvSpPr>
          <p:spPr>
            <a:xfrm>
              <a:off x="2112" y="1152"/>
              <a:ext cx="0" cy="912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</p:spPr>
        </p:sp>
      </p:grpSp>
      <p:grpSp>
        <p:nvGrpSpPr>
          <p:cNvPr id="22538" name="Group 10"/>
          <p:cNvGrpSpPr/>
          <p:nvPr/>
        </p:nvGrpSpPr>
        <p:grpSpPr>
          <a:xfrm>
            <a:off x="2743200" y="1828800"/>
            <a:ext cx="2971800" cy="2789238"/>
            <a:chOff x="2736" y="1104"/>
            <a:chExt cx="1872" cy="1757"/>
          </a:xfrm>
        </p:grpSpPr>
        <p:sp>
          <p:nvSpPr>
            <p:cNvPr id="9225" name="Text Box 11"/>
            <p:cNvSpPr txBox="1"/>
            <p:nvPr/>
          </p:nvSpPr>
          <p:spPr>
            <a:xfrm>
              <a:off x="2736" y="2496"/>
              <a:ext cx="18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800" i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first name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endParaRPr lang="en-US" altLang="en-US" sz="3200" dirty="0">
                <a:latin typeface="Times New Roman" panose="02020603050405020304" pitchFamily="18" charset="0"/>
              </a:endParaRPr>
            </a:p>
          </p:txBody>
        </p:sp>
        <p:sp>
          <p:nvSpPr>
            <p:cNvPr id="9226" name="Line 12"/>
            <p:cNvSpPr/>
            <p:nvPr/>
          </p:nvSpPr>
          <p:spPr>
            <a:xfrm>
              <a:off x="3600" y="1104"/>
              <a:ext cx="0" cy="1488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</p:spPr>
        </p:sp>
      </p:grpSp>
      <p:grpSp>
        <p:nvGrpSpPr>
          <p:cNvPr id="22541" name="Group 13"/>
          <p:cNvGrpSpPr/>
          <p:nvPr/>
        </p:nvGrpSpPr>
        <p:grpSpPr>
          <a:xfrm>
            <a:off x="6096000" y="1828800"/>
            <a:ext cx="2443163" cy="3408363"/>
            <a:chOff x="4221" y="1152"/>
            <a:chExt cx="1539" cy="2372"/>
          </a:xfrm>
        </p:grpSpPr>
        <p:sp>
          <p:nvSpPr>
            <p:cNvPr id="9228" name="Text Box 14"/>
            <p:cNvSpPr txBox="1"/>
            <p:nvPr/>
          </p:nvSpPr>
          <p:spPr>
            <a:xfrm>
              <a:off x="4221" y="3120"/>
              <a:ext cx="1539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800" i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address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endParaRPr lang="en-US" altLang="en-US" sz="3200" dirty="0">
                <a:latin typeface="Times New Roman" panose="02020603050405020304" pitchFamily="18" charset="0"/>
              </a:endParaRPr>
            </a:p>
          </p:txBody>
        </p:sp>
        <p:sp>
          <p:nvSpPr>
            <p:cNvPr id="9229" name="Line 15"/>
            <p:cNvSpPr/>
            <p:nvPr/>
          </p:nvSpPr>
          <p:spPr>
            <a:xfrm>
              <a:off x="5040" y="1152"/>
              <a:ext cx="0" cy="2016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</p:spPr>
        </p:sp>
      </p:grpSp>
      <p:grpSp>
        <p:nvGrpSpPr>
          <p:cNvPr id="22544" name="Group 16"/>
          <p:cNvGrpSpPr/>
          <p:nvPr/>
        </p:nvGrpSpPr>
        <p:grpSpPr>
          <a:xfrm>
            <a:off x="476250" y="4724400"/>
            <a:ext cx="4476750" cy="1112838"/>
            <a:chOff x="156" y="2976"/>
            <a:chExt cx="3960" cy="701"/>
          </a:xfrm>
        </p:grpSpPr>
        <p:sp>
          <p:nvSpPr>
            <p:cNvPr id="9231" name="AutoShape 17"/>
            <p:cNvSpPr/>
            <p:nvPr/>
          </p:nvSpPr>
          <p:spPr>
            <a:xfrm rot="5400000" flipH="1">
              <a:off x="1980" y="1152"/>
              <a:ext cx="312" cy="3960"/>
            </a:xfrm>
            <a:prstGeom prst="leftBrace">
              <a:avLst>
                <a:gd name="adj1" fmla="val 105592"/>
                <a:gd name="adj2" fmla="val 50000"/>
              </a:avLst>
            </a:prstGeom>
            <a:noFill/>
            <a:ln w="381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 anchorCtr="0"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32" name="Text Box 18"/>
            <p:cNvSpPr txBox="1"/>
            <p:nvPr/>
          </p:nvSpPr>
          <p:spPr>
            <a:xfrm>
              <a:off x="1296" y="3312"/>
              <a:ext cx="1728" cy="365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 anchorCtr="0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full name</a:t>
              </a:r>
              <a:endPara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Title 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en-US" altLang="zh-CN"/>
          </a:p>
        </p:txBody>
      </p:sp>
      <p:pic>
        <p:nvPicPr>
          <p:cNvPr id="10242" name="Content Placeholder 3" descr="z2762452813317_525a0869b22dd3c5fa1c9785a11c76ef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457200"/>
            <a:ext cx="8202613" cy="1065213"/>
          </a:xfrm>
          <a:ln/>
        </p:spPr>
      </p:pic>
      <p:pic>
        <p:nvPicPr>
          <p:cNvPr id="10243" name="Content Placeholder 4" descr="z2762452875006_b8241eb62a9296af88a74223e3a17f9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1522413"/>
            <a:ext cx="8250238" cy="4976812"/>
          </a:xfrm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12" name="Rectangle 8"/>
          <p:cNvSpPr/>
          <p:nvPr/>
        </p:nvSpPr>
        <p:spPr>
          <a:xfrm>
            <a:off x="762000" y="1268412"/>
            <a:ext cx="7937500" cy="532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fontAlgn="base" hangingPunct="0"/>
            <a:r>
              <a:rPr lang="en-US" b="1" strike="noStrike" noProof="1" dirty="0"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lang="vi-VN" altLang="x-none" b="1" strike="noStrike" noProof="1" dirty="0">
                <a:latin typeface="Arial" panose="020B0604020202020204" pitchFamily="34" charset="0"/>
                <a:ea typeface="+mn-ea"/>
                <a:cs typeface="+mn-cs"/>
              </a:rPr>
              <a:t>Cấu trúc thông dụng của các từ để hỏi trong tiếng Anh</a:t>
            </a:r>
            <a:endParaRPr lang="vi-VN" altLang="x-none" strike="noStrike" noProof="1" dirty="0">
              <a:latin typeface="Arial" panose="020B0604020202020204" pitchFamily="34" charset="0"/>
            </a:endParaRPr>
          </a:p>
          <a:p>
            <a:pPr eaLnBrk="0" fontAlgn="base" hangingPunct="0"/>
            <a:r>
              <a:rPr lang="vi-VN" altLang="x-none" sz="3200" b="1" strike="noStrike" noProof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Từ để hỏi + trợ động từ + chủ ngữ </a:t>
            </a:r>
            <a:endParaRPr lang="en-US" sz="3200" b="1" strike="noStrike" noProof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0" fontAlgn="base" hangingPunct="0"/>
            <a:r>
              <a:rPr lang="en-US" sz="3200" b="1" strike="noStrike" noProof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      </a:t>
            </a:r>
            <a:r>
              <a:rPr lang="vi-VN" altLang="x-none" sz="3200" b="1" strike="noStrike" noProof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+ động từ chính + phần còn lại</a:t>
            </a:r>
            <a:endParaRPr lang="vi-VN" altLang="x-none" sz="3200" b="1" strike="noStrike" noProof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0" fontAlgn="base" hangingPunct="0"/>
            <a:r>
              <a:rPr lang="vi-VN" altLang="x-none" sz="3200" strike="noStrike" noProof="1" dirty="0"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lang="en-US" b="1" strike="noStrike" noProof="1" dirty="0">
                <a:latin typeface="Arial" panose="020B0604020202020204" pitchFamily="34" charset="0"/>
                <a:ea typeface="+mn-ea"/>
                <a:cs typeface="+mn-cs"/>
              </a:rPr>
              <a:t>Ex: </a:t>
            </a:r>
            <a:r>
              <a:rPr lang="vi-VN" altLang="x-none" b="1" strike="noStrike" noProof="1" dirty="0">
                <a:latin typeface="Arial" panose="020B0604020202020204" pitchFamily="34" charset="0"/>
                <a:ea typeface="+mn-ea"/>
                <a:cs typeface="+mn-cs"/>
              </a:rPr>
              <a:t>What do you want to do?</a:t>
            </a:r>
            <a:endParaRPr lang="vi-VN" altLang="x-none" b="1" strike="noStrike" noProof="1" dirty="0">
              <a:latin typeface="Arial" panose="020B0604020202020204" pitchFamily="34" charset="0"/>
            </a:endParaRPr>
          </a:p>
          <a:p>
            <a:pPr eaLnBrk="0" fontAlgn="base" hangingPunct="0"/>
            <a:r>
              <a:rPr lang="vi-VN" altLang="x-none" sz="3200" b="1" strike="noStrike" noProof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Từ để hỏi+ be+ Chủ ngữ+ phần còn lại?</a:t>
            </a:r>
            <a:endParaRPr lang="vi-VN" altLang="x-none" sz="3200" b="1" strike="noStrike" noProof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0" fontAlgn="base" hangingPunct="0"/>
            <a:r>
              <a:rPr lang="vi-VN" altLang="x-none" strike="noStrike" noProof="1" dirty="0"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lang="en-US" b="1" strike="noStrike" noProof="1" dirty="0">
                <a:latin typeface="Arial" panose="020B0604020202020204" pitchFamily="34" charset="0"/>
                <a:ea typeface="+mn-ea"/>
                <a:cs typeface="+mn-cs"/>
              </a:rPr>
              <a:t>Ex: </a:t>
            </a:r>
            <a:r>
              <a:rPr lang="vi-VN" altLang="x-none" b="1" strike="noStrike" noProof="1" dirty="0">
                <a:latin typeface="Arial" panose="020B0604020202020204" pitchFamily="34" charset="0"/>
                <a:ea typeface="+mn-ea"/>
                <a:cs typeface="+mn-cs"/>
              </a:rPr>
              <a:t>Where is John?</a:t>
            </a:r>
            <a:endParaRPr lang="vi-VN" altLang="x-none" b="1" strike="noStrike" noProof="1" dirty="0">
              <a:latin typeface="Arial" panose="020B0604020202020204" pitchFamily="34" charset="0"/>
            </a:endParaRPr>
          </a:p>
          <a:p>
            <a:pPr eaLnBrk="0" fontAlgn="base" hangingPunct="0"/>
            <a:r>
              <a:rPr lang="en-US" b="1" strike="noStrike" noProof="1" dirty="0">
                <a:latin typeface="Arial" panose="020B0604020202020204" pitchFamily="34" charset="0"/>
                <a:ea typeface="+mn-ea"/>
                <a:cs typeface="+mn-cs"/>
              </a:rPr>
              <a:t>* C</a:t>
            </a:r>
            <a:r>
              <a:rPr lang="vi-VN" altLang="x-none" b="1" strike="noStrike" noProof="1" dirty="0">
                <a:latin typeface="Arial" panose="020B0604020202020204" pitchFamily="34" charset="0"/>
                <a:ea typeface="+mn-ea"/>
                <a:cs typeface="+mn-cs"/>
              </a:rPr>
              <a:t>ác từ để hỏi trong tiếng Anh</a:t>
            </a:r>
            <a:endParaRPr lang="vi-VN" altLang="x-none" b="1" strike="noStrike" noProof="1" dirty="0">
              <a:latin typeface="Arial" panose="020B0604020202020204" pitchFamily="34" charset="0"/>
            </a:endParaRPr>
          </a:p>
          <a:p>
            <a:pPr eaLnBrk="0" fontAlgn="base" hangingPunct="0"/>
            <a:r>
              <a:rPr lang="en-US" b="1" strike="noStrike" noProof="1" dirty="0"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lang="vi-VN" altLang="x-none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Who: Dùng để hỏi về người</a:t>
            </a:r>
            <a:br>
              <a:rPr lang="vi-VN" altLang="x-none" b="1" dirty="0">
                <a:highlight>
                  <a:srgbClr val="FFFF00"/>
                </a:highlight>
                <a:latin typeface="Arial" panose="020B0604020202020204" pitchFamily="34" charset="0"/>
              </a:rPr>
            </a:br>
            <a:r>
              <a:rPr lang="en-US" b="1" strike="noStrike" noProof="1" dirty="0">
                <a:latin typeface="Arial" panose="020B0604020202020204" pitchFamily="34" charset="0"/>
                <a:ea typeface="+mn-ea"/>
                <a:cs typeface="+mn-cs"/>
              </a:rPr>
              <a:t>Ex: </a:t>
            </a:r>
            <a:r>
              <a:rPr lang="vi-VN" altLang="x-none" b="1" strike="noStrike" noProof="1" dirty="0">
                <a:latin typeface="Arial" panose="020B0604020202020204" pitchFamily="34" charset="0"/>
                <a:ea typeface="+mn-ea"/>
                <a:cs typeface="+mn-cs"/>
              </a:rPr>
              <a:t>Who’s your boyfriend?</a:t>
            </a:r>
            <a:endParaRPr lang="vi-VN" altLang="x-none" b="1" strike="noStrike" noProof="1" dirty="0">
              <a:latin typeface="Arial" panose="020B0604020202020204" pitchFamily="34" charset="0"/>
            </a:endParaRPr>
          </a:p>
          <a:p>
            <a:pPr eaLnBrk="0" fontAlgn="base" hangingPunct="0"/>
            <a:r>
              <a:rPr lang="en-US" b="1" strike="noStrike" noProof="1" dirty="0"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lang="en-US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vi-VN" altLang="x-none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What:</a:t>
            </a:r>
            <a:r>
              <a:rPr lang="en-US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vi-VN" altLang="x-none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Dùng để hỏi thông tin về một thứ gì đó</a:t>
            </a:r>
            <a:endParaRPr lang="vi-VN" altLang="x-none" b="1" strike="noStrike" noProof="1" dirty="0"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eaLnBrk="0" fontAlgn="base" hangingPunct="0"/>
            <a:r>
              <a:rPr lang="vi-VN" altLang="x-none" b="1" strike="noStrike" noProof="1" dirty="0"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lang="en-US" b="1" strike="noStrike" noProof="1" dirty="0">
                <a:latin typeface="Arial" panose="020B0604020202020204" pitchFamily="34" charset="0"/>
                <a:ea typeface="+mn-ea"/>
                <a:cs typeface="+mn-cs"/>
              </a:rPr>
              <a:t> Ex: </a:t>
            </a:r>
            <a:r>
              <a:rPr lang="vi-VN" altLang="x-none" b="1" strike="noStrike" noProof="1" dirty="0">
                <a:latin typeface="Arial" panose="020B0604020202020204" pitchFamily="34" charset="0"/>
                <a:ea typeface="+mn-ea"/>
                <a:cs typeface="+mn-cs"/>
              </a:rPr>
              <a:t>What are you doing? </a:t>
            </a:r>
            <a:br>
              <a:rPr lang="vi-VN" altLang="x-none" b="1" dirty="0">
                <a:latin typeface="Arial" panose="020B0604020202020204" pitchFamily="34" charset="0"/>
              </a:rPr>
            </a:br>
            <a:r>
              <a:rPr lang="en-US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lang="vi-VN" altLang="x-none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When</a:t>
            </a:r>
            <a:r>
              <a:rPr lang="en-US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lang="vi-VN" altLang="x-none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Dùng để hỏi về thời gian</a:t>
            </a:r>
            <a:br>
              <a:rPr lang="vi-VN" altLang="x-none" b="1" dirty="0">
                <a:latin typeface="Arial" panose="020B0604020202020204" pitchFamily="34" charset="0"/>
              </a:rPr>
            </a:br>
            <a:r>
              <a:rPr lang="en-US" b="1" strike="noStrike" noProof="1" dirty="0">
                <a:latin typeface="Arial" panose="020B0604020202020204" pitchFamily="34" charset="0"/>
                <a:ea typeface="+mn-ea"/>
                <a:cs typeface="+mn-cs"/>
              </a:rPr>
              <a:t>Ex: W</a:t>
            </a:r>
            <a:r>
              <a:rPr lang="vi-VN" altLang="x-none" b="1" strike="noStrike" noProof="1" dirty="0">
                <a:latin typeface="Arial" panose="020B0604020202020204" pitchFamily="34" charset="0"/>
                <a:ea typeface="+mn-ea"/>
                <a:cs typeface="+mn-cs"/>
              </a:rPr>
              <a:t>hen will you comeback home? </a:t>
            </a:r>
            <a:endParaRPr lang="en-US" b="1" strike="noStrike" noProof="1" dirty="0">
              <a:latin typeface="Arial" panose="020B0604020202020204" pitchFamily="34" charset="0"/>
            </a:endParaRPr>
          </a:p>
          <a:p>
            <a:pPr eaLnBrk="0" fontAlgn="base" hangingPunct="0"/>
            <a:r>
              <a:rPr lang="en-US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lang="vi-VN" altLang="x-none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Where</a:t>
            </a:r>
            <a:r>
              <a:rPr lang="en-US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lang="vi-VN" altLang="x-none" b="1" strike="noStrike" noProof="1" dirty="0"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+mn-cs"/>
              </a:rPr>
              <a:t>Dùng để hỏi về địa điểm, vị trí</a:t>
            </a:r>
            <a:br>
              <a:rPr lang="vi-VN" altLang="x-none" b="1" dirty="0">
                <a:latin typeface="Arial" panose="020B0604020202020204" pitchFamily="34" charset="0"/>
              </a:rPr>
            </a:br>
            <a:r>
              <a:rPr lang="en-US" b="1" strike="noStrike" noProof="1" dirty="0">
                <a:latin typeface="Arial" panose="020B0604020202020204" pitchFamily="34" charset="0"/>
                <a:ea typeface="+mn-ea"/>
                <a:cs typeface="+mn-cs"/>
              </a:rPr>
              <a:t>Ex: </a:t>
            </a:r>
            <a:r>
              <a:rPr lang="vi-VN" altLang="x-none" b="1" strike="noStrike" noProof="1" dirty="0">
                <a:latin typeface="Arial" panose="020B0604020202020204" pitchFamily="34" charset="0"/>
                <a:ea typeface="+mn-ea"/>
                <a:cs typeface="+mn-cs"/>
              </a:rPr>
              <a:t>Where do you live? </a:t>
            </a:r>
            <a:r>
              <a:rPr lang="vi-VN" altLang="x-none" sz="3200" strike="noStrike" noProof="1" dirty="0"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lang="vi-VN" altLang="x-none" sz="3200" strike="noStrike" noProof="1" dirty="0">
              <a:latin typeface="Arial" panose="020B0604020202020204" pitchFamily="34" charset="0"/>
            </a:endParaRPr>
          </a:p>
        </p:txBody>
      </p:sp>
      <p:sp>
        <p:nvSpPr>
          <p:cNvPr id="11266" name="Rectangle 9"/>
          <p:cNvSpPr/>
          <p:nvPr/>
        </p:nvSpPr>
        <p:spPr>
          <a:xfrm>
            <a:off x="2133600" y="847725"/>
            <a:ext cx="3808413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WH- question words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1267" name="Rectangle 9"/>
          <p:cNvSpPr/>
          <p:nvPr/>
        </p:nvSpPr>
        <p:spPr>
          <a:xfrm>
            <a:off x="465138" y="300038"/>
            <a:ext cx="2327275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I. Grammar</a:t>
            </a:r>
            <a:endParaRPr lang="en-US" altLang="en-US" sz="3200" b="1" u="sng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6073</Words>
  <Application>WPS Presentation</Application>
  <PresentationFormat>On-screen Show (4:3)</PresentationFormat>
  <Paragraphs>444</Paragraphs>
  <Slides>26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Arial</vt:lpstr>
      <vt:lpstr>SimSun</vt:lpstr>
      <vt:lpstr>Wingdings</vt:lpstr>
      <vt:lpstr>Calibri</vt:lpstr>
      <vt:lpstr>Times New Roman</vt:lpstr>
      <vt:lpstr>.VnArial</vt:lpstr>
      <vt:lpstr>Garamond</vt:lpstr>
      <vt:lpstr>Comic Sans MS</vt:lpstr>
      <vt:lpstr>Tahoma</vt:lpstr>
      <vt:lpstr>.VnBahamasBH</vt:lpstr>
      <vt:lpstr>Segoe Print</vt:lpstr>
      <vt:lpstr>.VnTimeH</vt:lpstr>
      <vt:lpstr>Microsoft YaHei</vt:lpstr>
      <vt:lpstr>Arial Unicode MS</vt:lpstr>
      <vt:lpstr>Monotype Corsiva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ENG7014</dc:title>
  <dc:creator>HoangCuong</dc:creator>
  <cp:lastModifiedBy>ACER</cp:lastModifiedBy>
  <cp:revision>92</cp:revision>
  <dcterms:created xsi:type="dcterms:W3CDTF">2009-08-19T18:53:01Z</dcterms:created>
  <dcterms:modified xsi:type="dcterms:W3CDTF">2021-09-15T23:17:30Z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D8575903456643139619EBF2C4A328A3</vt:lpwstr>
  </property>
  <property fmtid="{D5CDD505-2E9C-101B-9397-08002B2CF9AE}" pid="3" name="KSOProductBuildVer">
    <vt:lpwstr>1033-11.2.0.10265</vt:lpwstr>
  </property>
</Properties>
</file>